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3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710" r:id="rId2"/>
    <p:sldMasterId id="2147483716" r:id="rId3"/>
    <p:sldMasterId id="2147483724" r:id="rId4"/>
  </p:sldMasterIdLst>
  <p:notesMasterIdLst>
    <p:notesMasterId r:id="rId50"/>
  </p:notesMasterIdLst>
  <p:handoutMasterIdLst>
    <p:handoutMasterId r:id="rId51"/>
  </p:handoutMasterIdLst>
  <p:sldIdLst>
    <p:sldId id="353" r:id="rId5"/>
    <p:sldId id="355" r:id="rId6"/>
    <p:sldId id="407" r:id="rId7"/>
    <p:sldId id="357" r:id="rId8"/>
    <p:sldId id="358" r:id="rId9"/>
    <p:sldId id="360" r:id="rId10"/>
    <p:sldId id="361" r:id="rId11"/>
    <p:sldId id="362" r:id="rId12"/>
    <p:sldId id="363" r:id="rId13"/>
    <p:sldId id="364" r:id="rId14"/>
    <p:sldId id="365" r:id="rId15"/>
    <p:sldId id="366" r:id="rId16"/>
    <p:sldId id="367" r:id="rId17"/>
    <p:sldId id="368" r:id="rId18"/>
    <p:sldId id="369" r:id="rId19"/>
    <p:sldId id="370" r:id="rId20"/>
    <p:sldId id="396" r:id="rId21"/>
    <p:sldId id="398" r:id="rId22"/>
    <p:sldId id="399" r:id="rId23"/>
    <p:sldId id="400" r:id="rId24"/>
    <p:sldId id="401" r:id="rId25"/>
    <p:sldId id="403" r:id="rId26"/>
    <p:sldId id="404" r:id="rId27"/>
    <p:sldId id="402" r:id="rId28"/>
    <p:sldId id="409" r:id="rId29"/>
    <p:sldId id="378" r:id="rId30"/>
    <p:sldId id="410" r:id="rId31"/>
    <p:sldId id="371" r:id="rId32"/>
    <p:sldId id="372" r:id="rId33"/>
    <p:sldId id="388" r:id="rId34"/>
    <p:sldId id="387" r:id="rId35"/>
    <p:sldId id="389" r:id="rId36"/>
    <p:sldId id="386" r:id="rId37"/>
    <p:sldId id="382" r:id="rId38"/>
    <p:sldId id="383" r:id="rId39"/>
    <p:sldId id="391" r:id="rId40"/>
    <p:sldId id="384" r:id="rId41"/>
    <p:sldId id="385" r:id="rId42"/>
    <p:sldId id="392" r:id="rId43"/>
    <p:sldId id="390" r:id="rId44"/>
    <p:sldId id="393" r:id="rId45"/>
    <p:sldId id="394" r:id="rId46"/>
    <p:sldId id="406" r:id="rId47"/>
    <p:sldId id="408" r:id="rId48"/>
    <p:sldId id="395" r:id="rId49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3BEC9F5-E74A-0C43-AF9D-619E2F4BC018}">
          <p14:sldIdLst>
            <p14:sldId id="353"/>
            <p14:sldId id="355"/>
            <p14:sldId id="407"/>
            <p14:sldId id="357"/>
            <p14:sldId id="358"/>
            <p14:sldId id="360"/>
            <p14:sldId id="361"/>
            <p14:sldId id="362"/>
            <p14:sldId id="363"/>
            <p14:sldId id="364"/>
            <p14:sldId id="365"/>
            <p14:sldId id="366"/>
            <p14:sldId id="367"/>
            <p14:sldId id="368"/>
            <p14:sldId id="369"/>
            <p14:sldId id="370"/>
            <p14:sldId id="396"/>
            <p14:sldId id="398"/>
            <p14:sldId id="399"/>
            <p14:sldId id="400"/>
            <p14:sldId id="401"/>
            <p14:sldId id="403"/>
            <p14:sldId id="404"/>
            <p14:sldId id="402"/>
            <p14:sldId id="409"/>
            <p14:sldId id="378"/>
            <p14:sldId id="410"/>
            <p14:sldId id="371"/>
            <p14:sldId id="372"/>
            <p14:sldId id="388"/>
            <p14:sldId id="387"/>
            <p14:sldId id="389"/>
            <p14:sldId id="386"/>
            <p14:sldId id="382"/>
            <p14:sldId id="383"/>
            <p14:sldId id="391"/>
            <p14:sldId id="384"/>
            <p14:sldId id="385"/>
            <p14:sldId id="392"/>
            <p14:sldId id="390"/>
            <p14:sldId id="393"/>
            <p14:sldId id="394"/>
            <p14:sldId id="406"/>
            <p14:sldId id="408"/>
            <p14:sldId id="395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62128"/>
    <a:srgbClr val="016B54"/>
    <a:srgbClr val="F8F8F8"/>
    <a:srgbClr val="E5E5E5"/>
    <a:srgbClr val="008774"/>
    <a:srgbClr val="0F7661"/>
    <a:srgbClr val="C0504D"/>
    <a:srgbClr val="77933C"/>
    <a:srgbClr val="5978A0"/>
    <a:srgbClr val="4425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inimized">
    <p:restoredLeft sz="9091" autoAdjust="0"/>
    <p:restoredTop sz="83531" autoAdjust="0"/>
  </p:normalViewPr>
  <p:slideViewPr>
    <p:cSldViewPr snapToGrid="0" snapToObjects="1">
      <p:cViewPr>
        <p:scale>
          <a:sx n="108" d="100"/>
          <a:sy n="108" d="100"/>
        </p:scale>
        <p:origin x="-2160" y="-34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9" d="100"/>
        <a:sy n="89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50" Type="http://schemas.openxmlformats.org/officeDocument/2006/relationships/notesMaster" Target="notesMasters/notesMaster1.xml"/><Relationship Id="rId51" Type="http://schemas.openxmlformats.org/officeDocument/2006/relationships/handoutMaster" Target="handoutMasters/handoutMaster1.xml"/><Relationship Id="rId52" Type="http://schemas.openxmlformats.org/officeDocument/2006/relationships/printerSettings" Target="printerSettings/printerSettings1.bin"/><Relationship Id="rId53" Type="http://schemas.openxmlformats.org/officeDocument/2006/relationships/presProps" Target="presProps.xml"/><Relationship Id="rId54" Type="http://schemas.openxmlformats.org/officeDocument/2006/relationships/viewProps" Target="viewProps.xml"/><Relationship Id="rId55" Type="http://schemas.openxmlformats.org/officeDocument/2006/relationships/theme" Target="theme/theme1.xml"/><Relationship Id="rId56" Type="http://schemas.openxmlformats.org/officeDocument/2006/relationships/tableStyles" Target="tableStyles.xml"/><Relationship Id="rId40" Type="http://schemas.openxmlformats.org/officeDocument/2006/relationships/slide" Target="slides/slide36.xml"/><Relationship Id="rId41" Type="http://schemas.openxmlformats.org/officeDocument/2006/relationships/slide" Target="slides/slide37.xml"/><Relationship Id="rId42" Type="http://schemas.openxmlformats.org/officeDocument/2006/relationships/slide" Target="slides/slide38.xml"/><Relationship Id="rId43" Type="http://schemas.openxmlformats.org/officeDocument/2006/relationships/slide" Target="slides/slide39.xml"/><Relationship Id="rId44" Type="http://schemas.openxmlformats.org/officeDocument/2006/relationships/slide" Target="slides/slide40.xml"/><Relationship Id="rId45" Type="http://schemas.openxmlformats.org/officeDocument/2006/relationships/slide" Target="slides/slide41.xml"/><Relationship Id="rId46" Type="http://schemas.openxmlformats.org/officeDocument/2006/relationships/slide" Target="slides/slide42.xml"/><Relationship Id="rId47" Type="http://schemas.openxmlformats.org/officeDocument/2006/relationships/slide" Target="slides/slide43.xml"/><Relationship Id="rId48" Type="http://schemas.openxmlformats.org/officeDocument/2006/relationships/slide" Target="slides/slide44.xml"/><Relationship Id="rId49" Type="http://schemas.openxmlformats.org/officeDocument/2006/relationships/slide" Target="slides/slide45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4B43E6A-D325-814B-ABED-6DCC31EE5B20}" type="doc">
      <dgm:prSet loTypeId="urn:microsoft.com/office/officeart/2005/8/layout/vList5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6D7406D-5E5A-8A43-A708-F06431DB7449}">
      <dgm:prSet phldrT="[Text]" custT="1"/>
      <dgm:spPr/>
      <dgm:t>
        <a:bodyPr/>
        <a:lstStyle/>
        <a:p>
          <a:r>
            <a:rPr lang="en-US" sz="2400" dirty="0" smtClean="0"/>
            <a:t>Cloud Native</a:t>
          </a:r>
          <a:endParaRPr lang="en-US" sz="2400" dirty="0"/>
        </a:p>
      </dgm:t>
    </dgm:pt>
    <dgm:pt modelId="{0263203D-0376-9A49-89BE-49D2D18548A6}" type="parTrans" cxnId="{2414CA17-5636-0F49-A682-00F09E169602}">
      <dgm:prSet/>
      <dgm:spPr/>
      <dgm:t>
        <a:bodyPr/>
        <a:lstStyle/>
        <a:p>
          <a:endParaRPr lang="en-US"/>
        </a:p>
      </dgm:t>
    </dgm:pt>
    <dgm:pt modelId="{552E9DB6-11D8-1949-9A47-FA3E4F757E9A}" type="sibTrans" cxnId="{2414CA17-5636-0F49-A682-00F09E169602}">
      <dgm:prSet/>
      <dgm:spPr/>
      <dgm:t>
        <a:bodyPr/>
        <a:lstStyle/>
        <a:p>
          <a:endParaRPr lang="en-US"/>
        </a:p>
      </dgm:t>
    </dgm:pt>
    <dgm:pt modelId="{B041023F-6344-9A44-A707-AB51A1DB8EDA}">
      <dgm:prSet phldrT="[Text]" custT="1"/>
      <dgm:spPr/>
      <dgm:t>
        <a:bodyPr/>
        <a:lstStyle/>
        <a:p>
          <a:r>
            <a:rPr lang="en-US" sz="1200" dirty="0" smtClean="0"/>
            <a:t>Micro-service architecture and principles</a:t>
          </a:r>
          <a:endParaRPr lang="en-US" sz="1200" dirty="0"/>
        </a:p>
      </dgm:t>
    </dgm:pt>
    <dgm:pt modelId="{7A85DE43-745B-0A43-8574-459B7A1F76A9}" type="parTrans" cxnId="{27B77B8D-5B52-9C4C-AD44-69BBB8AD53E4}">
      <dgm:prSet/>
      <dgm:spPr/>
      <dgm:t>
        <a:bodyPr/>
        <a:lstStyle/>
        <a:p>
          <a:endParaRPr lang="en-US"/>
        </a:p>
      </dgm:t>
    </dgm:pt>
    <dgm:pt modelId="{ED0235AD-B818-8C4F-AEBB-EF03D5B76B7F}" type="sibTrans" cxnId="{27B77B8D-5B52-9C4C-AD44-69BBB8AD53E4}">
      <dgm:prSet/>
      <dgm:spPr/>
      <dgm:t>
        <a:bodyPr/>
        <a:lstStyle/>
        <a:p>
          <a:endParaRPr lang="en-US"/>
        </a:p>
      </dgm:t>
    </dgm:pt>
    <dgm:pt modelId="{C07D101E-D8E3-B047-8D9B-B252560027A0}">
      <dgm:prSet phldrT="[Text]" custT="1"/>
      <dgm:spPr/>
      <dgm:t>
        <a:bodyPr/>
        <a:lstStyle/>
        <a:p>
          <a:r>
            <a:rPr lang="en-US" sz="1200" dirty="0" smtClean="0"/>
            <a:t>API first design</a:t>
          </a:r>
          <a:endParaRPr lang="en-US" sz="1200" dirty="0"/>
        </a:p>
      </dgm:t>
    </dgm:pt>
    <dgm:pt modelId="{23CC7854-5481-264C-9119-05CE2ABBF52A}" type="parTrans" cxnId="{4EA9EEA4-4F00-7C41-8333-27854C70B969}">
      <dgm:prSet/>
      <dgm:spPr/>
      <dgm:t>
        <a:bodyPr/>
        <a:lstStyle/>
        <a:p>
          <a:endParaRPr lang="en-US"/>
        </a:p>
      </dgm:t>
    </dgm:pt>
    <dgm:pt modelId="{4C6DC89C-390C-504A-9A7E-581C321025A6}" type="sibTrans" cxnId="{4EA9EEA4-4F00-7C41-8333-27854C70B969}">
      <dgm:prSet/>
      <dgm:spPr/>
      <dgm:t>
        <a:bodyPr/>
        <a:lstStyle/>
        <a:p>
          <a:endParaRPr lang="en-US"/>
        </a:p>
      </dgm:t>
    </dgm:pt>
    <dgm:pt modelId="{AB70BEF6-C1AB-5C4D-A1B3-8BB17838B200}">
      <dgm:prSet phldrT="[Text]" custT="1"/>
      <dgm:spPr/>
      <dgm:t>
        <a:bodyPr/>
        <a:lstStyle/>
        <a:p>
          <a:r>
            <a:rPr lang="en-US" sz="2400" dirty="0" smtClean="0"/>
            <a:t>Cloud Resilient</a:t>
          </a:r>
          <a:endParaRPr lang="en-US" sz="2400" dirty="0"/>
        </a:p>
      </dgm:t>
    </dgm:pt>
    <dgm:pt modelId="{20C193C6-5C2A-CC40-A1EB-932F3145DEED}" type="parTrans" cxnId="{2BC9D33B-EE32-2E4F-952E-28D513F88CB7}">
      <dgm:prSet/>
      <dgm:spPr/>
      <dgm:t>
        <a:bodyPr/>
        <a:lstStyle/>
        <a:p>
          <a:endParaRPr lang="en-US"/>
        </a:p>
      </dgm:t>
    </dgm:pt>
    <dgm:pt modelId="{5D8072FD-270B-CE4E-81D0-4731E433D8D4}" type="sibTrans" cxnId="{2BC9D33B-EE32-2E4F-952E-28D513F88CB7}">
      <dgm:prSet/>
      <dgm:spPr/>
      <dgm:t>
        <a:bodyPr/>
        <a:lstStyle/>
        <a:p>
          <a:endParaRPr lang="en-US"/>
        </a:p>
      </dgm:t>
    </dgm:pt>
    <dgm:pt modelId="{E94F758D-CE35-0E45-8BD2-E620AD57C706}">
      <dgm:prSet phldrT="[Text]" custT="1"/>
      <dgm:spPr/>
      <dgm:t>
        <a:bodyPr/>
        <a:lstStyle/>
        <a:p>
          <a:r>
            <a:rPr lang="en-US" sz="1200" dirty="0" smtClean="0"/>
            <a:t>Design for failure</a:t>
          </a:r>
          <a:endParaRPr lang="en-US" sz="1200" dirty="0"/>
        </a:p>
      </dgm:t>
    </dgm:pt>
    <dgm:pt modelId="{0EC4D7AD-8226-794E-9E30-B04BE3036355}" type="parTrans" cxnId="{32FCB489-F88F-BE4E-81E0-D61651BE8E9A}">
      <dgm:prSet/>
      <dgm:spPr/>
      <dgm:t>
        <a:bodyPr/>
        <a:lstStyle/>
        <a:p>
          <a:endParaRPr lang="en-US"/>
        </a:p>
      </dgm:t>
    </dgm:pt>
    <dgm:pt modelId="{AFF6D2C1-DB83-BC45-8AC8-EC453C01FE44}" type="sibTrans" cxnId="{32FCB489-F88F-BE4E-81E0-D61651BE8E9A}">
      <dgm:prSet/>
      <dgm:spPr/>
      <dgm:t>
        <a:bodyPr/>
        <a:lstStyle/>
        <a:p>
          <a:endParaRPr lang="en-US"/>
        </a:p>
      </dgm:t>
    </dgm:pt>
    <dgm:pt modelId="{200D36FF-8433-794B-925D-72505575EBB6}">
      <dgm:prSet phldrT="[Text]" custT="1"/>
      <dgm:spPr/>
      <dgm:t>
        <a:bodyPr/>
        <a:lstStyle/>
        <a:p>
          <a:r>
            <a:rPr lang="en-US" sz="1200" dirty="0" smtClean="0"/>
            <a:t>Apps are unaffected by dependent service failure</a:t>
          </a:r>
          <a:endParaRPr lang="en-US" sz="1200" dirty="0"/>
        </a:p>
      </dgm:t>
    </dgm:pt>
    <dgm:pt modelId="{F4BFDE72-B886-2546-8390-409CA149F6C6}" type="parTrans" cxnId="{76ECC195-338F-4D4B-93AF-E761928F437C}">
      <dgm:prSet/>
      <dgm:spPr/>
      <dgm:t>
        <a:bodyPr/>
        <a:lstStyle/>
        <a:p>
          <a:endParaRPr lang="en-US"/>
        </a:p>
      </dgm:t>
    </dgm:pt>
    <dgm:pt modelId="{3CC0E504-52C7-2A49-888D-17F58AB6B85D}" type="sibTrans" cxnId="{76ECC195-338F-4D4B-93AF-E761928F437C}">
      <dgm:prSet/>
      <dgm:spPr/>
      <dgm:t>
        <a:bodyPr/>
        <a:lstStyle/>
        <a:p>
          <a:endParaRPr lang="en-US"/>
        </a:p>
      </dgm:t>
    </dgm:pt>
    <dgm:pt modelId="{2EB29F20-E274-474B-B279-37B45D4D38DA}">
      <dgm:prSet phldrT="[Text]" custT="1"/>
      <dgm:spPr/>
      <dgm:t>
        <a:bodyPr/>
        <a:lstStyle/>
        <a:p>
          <a:r>
            <a:rPr lang="en-US" sz="2400" dirty="0" smtClean="0"/>
            <a:t>Cloud Friendly</a:t>
          </a:r>
          <a:endParaRPr lang="en-US" sz="2400" dirty="0"/>
        </a:p>
      </dgm:t>
    </dgm:pt>
    <dgm:pt modelId="{4305C54D-C617-F34E-A8B5-E9CA238210E3}" type="parTrans" cxnId="{144477EA-8C25-B144-80BB-A38E417ECAA8}">
      <dgm:prSet/>
      <dgm:spPr/>
      <dgm:t>
        <a:bodyPr/>
        <a:lstStyle/>
        <a:p>
          <a:endParaRPr lang="en-US"/>
        </a:p>
      </dgm:t>
    </dgm:pt>
    <dgm:pt modelId="{B92B6D32-1006-B547-9EAF-D633A77FEFBC}" type="sibTrans" cxnId="{144477EA-8C25-B144-80BB-A38E417ECAA8}">
      <dgm:prSet/>
      <dgm:spPr/>
      <dgm:t>
        <a:bodyPr/>
        <a:lstStyle/>
        <a:p>
          <a:endParaRPr lang="en-US"/>
        </a:p>
      </dgm:t>
    </dgm:pt>
    <dgm:pt modelId="{A2F621EF-7154-0C45-873D-71BA7DAEAC6E}">
      <dgm:prSet phldrT="[Text]" custT="1"/>
      <dgm:spPr/>
      <dgm:t>
        <a:bodyPr/>
        <a:lstStyle/>
        <a:p>
          <a:r>
            <a:rPr lang="en-US" sz="1200" dirty="0" smtClean="0"/>
            <a:t>Twelve factor applications</a:t>
          </a:r>
          <a:endParaRPr lang="en-US" sz="1200" dirty="0"/>
        </a:p>
      </dgm:t>
    </dgm:pt>
    <dgm:pt modelId="{69AEEED9-87B9-3044-B4EB-0D4F6D0B1DD8}" type="parTrans" cxnId="{3FA0E54A-358B-2448-ADE3-DD1830FB0F79}">
      <dgm:prSet/>
      <dgm:spPr/>
      <dgm:t>
        <a:bodyPr/>
        <a:lstStyle/>
        <a:p>
          <a:endParaRPr lang="en-US"/>
        </a:p>
      </dgm:t>
    </dgm:pt>
    <dgm:pt modelId="{FAEB09E7-7341-A840-B943-4B4240E8B89F}" type="sibTrans" cxnId="{3FA0E54A-358B-2448-ADE3-DD1830FB0F79}">
      <dgm:prSet/>
      <dgm:spPr/>
      <dgm:t>
        <a:bodyPr/>
        <a:lstStyle/>
        <a:p>
          <a:endParaRPr lang="en-US"/>
        </a:p>
      </dgm:t>
    </dgm:pt>
    <dgm:pt modelId="{5243B79A-499C-4346-92C4-5D274DEE0E0B}">
      <dgm:prSet phldrT="[Text]" custT="1"/>
      <dgm:spPr/>
      <dgm:t>
        <a:bodyPr/>
        <a:lstStyle/>
        <a:p>
          <a:r>
            <a:rPr lang="en-US" sz="1200" dirty="0" smtClean="0"/>
            <a:t>Horizontally scalable</a:t>
          </a:r>
          <a:endParaRPr lang="en-US" sz="1200" dirty="0"/>
        </a:p>
      </dgm:t>
    </dgm:pt>
    <dgm:pt modelId="{7226D2B3-9665-5044-ACB1-3FBDB458E6DE}" type="parTrans" cxnId="{F66B8215-EC75-7F40-9A86-B1F82F5A855F}">
      <dgm:prSet/>
      <dgm:spPr/>
      <dgm:t>
        <a:bodyPr/>
        <a:lstStyle/>
        <a:p>
          <a:endParaRPr lang="en-US"/>
        </a:p>
      </dgm:t>
    </dgm:pt>
    <dgm:pt modelId="{ECF77B45-3189-5C4F-8599-A3785F962245}" type="sibTrans" cxnId="{F66B8215-EC75-7F40-9A86-B1F82F5A855F}">
      <dgm:prSet/>
      <dgm:spPr/>
      <dgm:t>
        <a:bodyPr/>
        <a:lstStyle/>
        <a:p>
          <a:endParaRPr lang="en-US"/>
        </a:p>
      </dgm:t>
    </dgm:pt>
    <dgm:pt modelId="{98FC19A5-C280-8B42-8EFD-B629B1B3B2A3}">
      <dgm:prSet custT="1"/>
      <dgm:spPr/>
      <dgm:t>
        <a:bodyPr/>
        <a:lstStyle/>
        <a:p>
          <a:r>
            <a:rPr lang="en-US" sz="2400" dirty="0" smtClean="0"/>
            <a:t>Cloud Ready</a:t>
          </a:r>
          <a:endParaRPr lang="en-US" sz="2400" dirty="0"/>
        </a:p>
      </dgm:t>
    </dgm:pt>
    <dgm:pt modelId="{53458F1B-345E-E044-964A-679D2DADA155}" type="parTrans" cxnId="{AB0D402A-04C9-2D4A-AA20-6804DEA7D752}">
      <dgm:prSet/>
      <dgm:spPr/>
      <dgm:t>
        <a:bodyPr/>
        <a:lstStyle/>
        <a:p>
          <a:endParaRPr lang="en-US"/>
        </a:p>
      </dgm:t>
    </dgm:pt>
    <dgm:pt modelId="{7D95703B-B1E1-7C4D-A4F8-75A48857F8E9}" type="sibTrans" cxnId="{AB0D402A-04C9-2D4A-AA20-6804DEA7D752}">
      <dgm:prSet/>
      <dgm:spPr/>
      <dgm:t>
        <a:bodyPr/>
        <a:lstStyle/>
        <a:p>
          <a:endParaRPr lang="en-US"/>
        </a:p>
      </dgm:t>
    </dgm:pt>
    <dgm:pt modelId="{60753F2B-B755-164A-B0D6-2A848CCD5D72}">
      <dgm:prSet custT="1"/>
      <dgm:spPr/>
      <dgm:t>
        <a:bodyPr/>
        <a:lstStyle/>
        <a:p>
          <a:r>
            <a:rPr lang="en-US" sz="1200" dirty="0" smtClean="0"/>
            <a:t>Proactive testing for failure</a:t>
          </a:r>
          <a:endParaRPr lang="en-US" sz="1200" dirty="0"/>
        </a:p>
      </dgm:t>
    </dgm:pt>
    <dgm:pt modelId="{627F12C1-23A1-E141-8C52-3E43A09AC556}" type="parTrans" cxnId="{2F013850-9C99-7F4A-B7FF-75DED28D1F7D}">
      <dgm:prSet/>
      <dgm:spPr/>
      <dgm:t>
        <a:bodyPr/>
        <a:lstStyle/>
        <a:p>
          <a:endParaRPr lang="en-US"/>
        </a:p>
      </dgm:t>
    </dgm:pt>
    <dgm:pt modelId="{FFB32933-A32D-6746-B269-73E2ECA718C1}" type="sibTrans" cxnId="{2F013850-9C99-7F4A-B7FF-75DED28D1F7D}">
      <dgm:prSet/>
      <dgm:spPr/>
      <dgm:t>
        <a:bodyPr/>
        <a:lstStyle/>
        <a:p>
          <a:endParaRPr lang="en-US"/>
        </a:p>
      </dgm:t>
    </dgm:pt>
    <dgm:pt modelId="{FBC6FC9C-2B27-B94E-8E95-2EF916E643BF}">
      <dgm:prSet custT="1"/>
      <dgm:spPr/>
      <dgm:t>
        <a:bodyPr/>
        <a:lstStyle/>
        <a:p>
          <a:r>
            <a:rPr lang="en-US" sz="1200" dirty="0" smtClean="0"/>
            <a:t>Cloud agnostic runtime implementation</a:t>
          </a:r>
          <a:endParaRPr lang="en-US" sz="1200" dirty="0"/>
        </a:p>
      </dgm:t>
    </dgm:pt>
    <dgm:pt modelId="{8A3EEA7E-CB76-674D-9685-4807546C934D}" type="parTrans" cxnId="{B2D1D697-1258-FD4B-B7A6-10AC1C08FB13}">
      <dgm:prSet/>
      <dgm:spPr/>
      <dgm:t>
        <a:bodyPr/>
        <a:lstStyle/>
        <a:p>
          <a:endParaRPr lang="en-US"/>
        </a:p>
      </dgm:t>
    </dgm:pt>
    <dgm:pt modelId="{F1A11E64-E2B0-EC41-8C89-A25617A0D7FB}" type="sibTrans" cxnId="{B2D1D697-1258-FD4B-B7A6-10AC1C08FB13}">
      <dgm:prSet/>
      <dgm:spPr/>
      <dgm:t>
        <a:bodyPr/>
        <a:lstStyle/>
        <a:p>
          <a:endParaRPr lang="en-US"/>
        </a:p>
      </dgm:t>
    </dgm:pt>
    <dgm:pt modelId="{4754DA08-73C1-604D-A584-4859CCE65960}">
      <dgm:prSet custT="1"/>
      <dgm:spPr/>
      <dgm:t>
        <a:bodyPr/>
        <a:lstStyle/>
        <a:p>
          <a:r>
            <a:rPr lang="en-US" sz="1200" dirty="0" smtClean="0"/>
            <a:t>Metrics and monitoring baked in</a:t>
          </a:r>
          <a:endParaRPr lang="en-US" sz="1200" dirty="0"/>
        </a:p>
      </dgm:t>
    </dgm:pt>
    <dgm:pt modelId="{B81896E2-577B-444A-8683-E7F3244639A4}" type="parTrans" cxnId="{C9B758AD-7AA2-9C41-93FE-F35BFFAF6DB7}">
      <dgm:prSet/>
      <dgm:spPr/>
      <dgm:t>
        <a:bodyPr/>
        <a:lstStyle/>
        <a:p>
          <a:endParaRPr lang="en-US"/>
        </a:p>
      </dgm:t>
    </dgm:pt>
    <dgm:pt modelId="{20472F0B-AD73-4B49-8FE7-1F22882013A0}" type="sibTrans" cxnId="{C9B758AD-7AA2-9C41-93FE-F35BFFAF6DB7}">
      <dgm:prSet/>
      <dgm:spPr/>
      <dgm:t>
        <a:bodyPr/>
        <a:lstStyle/>
        <a:p>
          <a:endParaRPr lang="en-US"/>
        </a:p>
      </dgm:t>
    </dgm:pt>
    <dgm:pt modelId="{E52F1B50-972C-2A4D-A179-0A7BA21B9515}">
      <dgm:prSet phldrT="[Text]" custT="1"/>
      <dgm:spPr/>
      <dgm:t>
        <a:bodyPr/>
        <a:lstStyle/>
        <a:p>
          <a:r>
            <a:rPr lang="en-US" sz="1200" dirty="0" smtClean="0"/>
            <a:t>Leverage platform for HA</a:t>
          </a:r>
          <a:endParaRPr lang="en-US" sz="1200" dirty="0"/>
        </a:p>
      </dgm:t>
    </dgm:pt>
    <dgm:pt modelId="{DAA26118-D222-1D4B-BDB2-B5B636A15E87}" type="parTrans" cxnId="{58BC3676-8741-5646-BB1E-5C2667160EAF}">
      <dgm:prSet/>
      <dgm:spPr/>
      <dgm:t>
        <a:bodyPr/>
        <a:lstStyle/>
        <a:p>
          <a:endParaRPr lang="en-US"/>
        </a:p>
      </dgm:t>
    </dgm:pt>
    <dgm:pt modelId="{695729EB-AB42-E641-9231-674439C21E0B}" type="sibTrans" cxnId="{58BC3676-8741-5646-BB1E-5C2667160EAF}">
      <dgm:prSet/>
      <dgm:spPr/>
      <dgm:t>
        <a:bodyPr/>
        <a:lstStyle/>
        <a:p>
          <a:endParaRPr lang="en-US"/>
        </a:p>
      </dgm:t>
    </dgm:pt>
    <dgm:pt modelId="{7CC53C43-BB1E-3544-B776-2998B36EF899}">
      <dgm:prSet custT="1"/>
      <dgm:spPr/>
      <dgm:t>
        <a:bodyPr/>
        <a:lstStyle/>
        <a:p>
          <a:r>
            <a:rPr lang="en-US" sz="1200" dirty="0" smtClean="0"/>
            <a:t>No file-system requirements or uses S3 API</a:t>
          </a:r>
          <a:endParaRPr lang="en-US" sz="1200" dirty="0"/>
        </a:p>
      </dgm:t>
    </dgm:pt>
    <dgm:pt modelId="{A2486DFC-8DFC-0A47-8D67-BDFD2B15969A}" type="parTrans" cxnId="{070DE5EA-0401-B041-A6C3-5A3A092DD02D}">
      <dgm:prSet/>
      <dgm:spPr/>
      <dgm:t>
        <a:bodyPr/>
        <a:lstStyle/>
        <a:p>
          <a:endParaRPr lang="en-US"/>
        </a:p>
      </dgm:t>
    </dgm:pt>
    <dgm:pt modelId="{D8095557-59AB-7844-8ACA-24E1C28BEC48}" type="sibTrans" cxnId="{070DE5EA-0401-B041-A6C3-5A3A092DD02D}">
      <dgm:prSet/>
      <dgm:spPr/>
      <dgm:t>
        <a:bodyPr/>
        <a:lstStyle/>
        <a:p>
          <a:endParaRPr lang="en-US"/>
        </a:p>
      </dgm:t>
    </dgm:pt>
    <dgm:pt modelId="{1DF016FA-E8A2-1D41-9AF8-3501272A4339}">
      <dgm:prSet custT="1"/>
      <dgm:spPr/>
      <dgm:t>
        <a:bodyPr/>
        <a:lstStyle/>
        <a:p>
          <a:r>
            <a:rPr lang="en-US" sz="1200" dirty="0" smtClean="0"/>
            <a:t>Self-contained application</a:t>
          </a:r>
          <a:endParaRPr lang="en-US" sz="1200" dirty="0"/>
        </a:p>
      </dgm:t>
    </dgm:pt>
    <dgm:pt modelId="{2056E2BB-C9B7-3B4E-8956-89E3695CA7B1}" type="parTrans" cxnId="{6798D0E5-0AC5-8548-8B20-448AD6F34F54}">
      <dgm:prSet/>
      <dgm:spPr/>
      <dgm:t>
        <a:bodyPr/>
        <a:lstStyle/>
        <a:p>
          <a:endParaRPr lang="en-US"/>
        </a:p>
      </dgm:t>
    </dgm:pt>
    <dgm:pt modelId="{8E6AE544-6658-8241-88B2-C8AEA94980A5}" type="sibTrans" cxnId="{6798D0E5-0AC5-8548-8B20-448AD6F34F54}">
      <dgm:prSet/>
      <dgm:spPr/>
      <dgm:t>
        <a:bodyPr/>
        <a:lstStyle/>
        <a:p>
          <a:endParaRPr lang="en-US"/>
        </a:p>
      </dgm:t>
    </dgm:pt>
    <dgm:pt modelId="{4AC92DBA-8075-2D4F-BCCE-66A88C1D023A}">
      <dgm:prSet custT="1"/>
      <dgm:spPr/>
      <dgm:t>
        <a:bodyPr/>
        <a:lstStyle/>
        <a:p>
          <a:r>
            <a:rPr lang="en-US" sz="1200" dirty="0" smtClean="0"/>
            <a:t>Platform managed ports and addressing</a:t>
          </a:r>
          <a:endParaRPr lang="en-US" sz="1200" dirty="0"/>
        </a:p>
      </dgm:t>
    </dgm:pt>
    <dgm:pt modelId="{4BAE5AC1-B786-584D-96CB-C06B3E7A0891}" type="parTrans" cxnId="{048B0502-1BB8-E64C-8115-3B9E4BA9A7C7}">
      <dgm:prSet/>
      <dgm:spPr/>
      <dgm:t>
        <a:bodyPr/>
        <a:lstStyle/>
        <a:p>
          <a:endParaRPr lang="en-US"/>
        </a:p>
      </dgm:t>
    </dgm:pt>
    <dgm:pt modelId="{C44017C7-EBD7-B14B-8104-CA9FEAE0294D}" type="sibTrans" cxnId="{048B0502-1BB8-E64C-8115-3B9E4BA9A7C7}">
      <dgm:prSet/>
      <dgm:spPr/>
      <dgm:t>
        <a:bodyPr/>
        <a:lstStyle/>
        <a:p>
          <a:endParaRPr lang="en-US"/>
        </a:p>
      </dgm:t>
    </dgm:pt>
    <dgm:pt modelId="{BD9376FD-E888-B34E-9FA0-604BB4057748}">
      <dgm:prSet custT="1"/>
      <dgm:spPr/>
      <dgm:t>
        <a:bodyPr/>
        <a:lstStyle/>
        <a:p>
          <a:r>
            <a:rPr lang="en-US" sz="1200" dirty="0" smtClean="0"/>
            <a:t>Consume off platform services using platform semantics</a:t>
          </a:r>
          <a:endParaRPr lang="en-US" sz="1200" dirty="0"/>
        </a:p>
      </dgm:t>
    </dgm:pt>
    <dgm:pt modelId="{44D2D358-E274-9441-8C10-5315BEBAE79E}" type="parTrans" cxnId="{DEED4976-14F1-164B-B0F7-542CE4E750BF}">
      <dgm:prSet/>
      <dgm:spPr/>
      <dgm:t>
        <a:bodyPr/>
        <a:lstStyle/>
        <a:p>
          <a:endParaRPr lang="en-US"/>
        </a:p>
      </dgm:t>
    </dgm:pt>
    <dgm:pt modelId="{69612B02-4921-9B4D-BDD7-98556F942EB5}" type="sibTrans" cxnId="{DEED4976-14F1-164B-B0F7-542CE4E750BF}">
      <dgm:prSet/>
      <dgm:spPr/>
      <dgm:t>
        <a:bodyPr/>
        <a:lstStyle/>
        <a:p>
          <a:endParaRPr lang="en-US"/>
        </a:p>
      </dgm:t>
    </dgm:pt>
    <dgm:pt modelId="{0A5AFC2E-019B-8345-A83D-C3899FFEF9EB}" type="pres">
      <dgm:prSet presAssocID="{54B43E6A-D325-814B-ABED-6DCC31EE5B20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F72B466-BBC6-E04E-B119-2690737EF82E}" type="pres">
      <dgm:prSet presAssocID="{F6D7406D-5E5A-8A43-A708-F06431DB7449}" presName="linNode" presStyleCnt="0"/>
      <dgm:spPr/>
    </dgm:pt>
    <dgm:pt modelId="{1949CA87-4EB6-2346-ACEE-269E5F553B47}" type="pres">
      <dgm:prSet presAssocID="{F6D7406D-5E5A-8A43-A708-F06431DB7449}" presName="parentText" presStyleLbl="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2BB8E4B-8458-274D-A149-3F7E76D5E0E0}" type="pres">
      <dgm:prSet presAssocID="{F6D7406D-5E5A-8A43-A708-F06431DB7449}" presName="descendantText" presStyleLbl="alignAccFollow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BB9F07E-8C87-D24B-8425-124776C7844B}" type="pres">
      <dgm:prSet presAssocID="{552E9DB6-11D8-1949-9A47-FA3E4F757E9A}" presName="sp" presStyleCnt="0"/>
      <dgm:spPr/>
    </dgm:pt>
    <dgm:pt modelId="{78CEE9B8-968E-BA4E-830D-2D31304EC19B}" type="pres">
      <dgm:prSet presAssocID="{AB70BEF6-C1AB-5C4D-A1B3-8BB17838B200}" presName="linNode" presStyleCnt="0"/>
      <dgm:spPr/>
    </dgm:pt>
    <dgm:pt modelId="{A2CE7BEF-D91D-8B4C-B9A9-7C96138D5BF5}" type="pres">
      <dgm:prSet presAssocID="{AB70BEF6-C1AB-5C4D-A1B3-8BB17838B200}" presName="parentText" presStyleLbl="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12B88AC-458F-3245-AA82-9E0E52B718EB}" type="pres">
      <dgm:prSet presAssocID="{AB70BEF6-C1AB-5C4D-A1B3-8BB17838B200}" presName="descendantText" presStyleLbl="alignAccFollowNode1" presStyleIdx="1" presStyleCnt="4" custScaleY="18286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1B7E0C9-1B43-DD4E-A0C0-9982D6C89175}" type="pres">
      <dgm:prSet presAssocID="{5D8072FD-270B-CE4E-81D0-4731E433D8D4}" presName="sp" presStyleCnt="0"/>
      <dgm:spPr/>
    </dgm:pt>
    <dgm:pt modelId="{2CBD4470-2C39-084B-A33D-C73E31DFAB91}" type="pres">
      <dgm:prSet presAssocID="{2EB29F20-E274-474B-B279-37B45D4D38DA}" presName="linNode" presStyleCnt="0"/>
      <dgm:spPr/>
    </dgm:pt>
    <dgm:pt modelId="{ACC6B92C-F540-074D-86CF-22A13AC174AF}" type="pres">
      <dgm:prSet presAssocID="{2EB29F20-E274-474B-B279-37B45D4D38DA}" presName="parentText" presStyleLbl="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5968390-0BCD-D64E-81DD-7258056AE356}" type="pres">
      <dgm:prSet presAssocID="{2EB29F20-E274-474B-B279-37B45D4D38DA}" presName="descendantText" presStyleLbl="alignAccFollow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FEB4A06-AA64-384C-A4AB-CBFE075A0E25}" type="pres">
      <dgm:prSet presAssocID="{B92B6D32-1006-B547-9EAF-D633A77FEFBC}" presName="sp" presStyleCnt="0"/>
      <dgm:spPr/>
    </dgm:pt>
    <dgm:pt modelId="{034AC449-70ED-2B4F-B25D-019DA2FE8BF9}" type="pres">
      <dgm:prSet presAssocID="{98FC19A5-C280-8B42-8EFD-B629B1B3B2A3}" presName="linNode" presStyleCnt="0"/>
      <dgm:spPr/>
    </dgm:pt>
    <dgm:pt modelId="{208AB1C2-503F-6B48-8095-29D398A8C00F}" type="pres">
      <dgm:prSet presAssocID="{98FC19A5-C280-8B42-8EFD-B629B1B3B2A3}" presName="parentText" presStyleLbl="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90F4609-0480-B448-B21A-7BCC5F218B85}" type="pres">
      <dgm:prSet presAssocID="{98FC19A5-C280-8B42-8EFD-B629B1B3B2A3}" presName="descendantText" presStyleLbl="alignAccFollowNode1" presStyleIdx="3" presStyleCnt="4" custScaleY="14412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832DEAC-5DE4-AC4B-A17C-8B087A02BBE4}" type="presOf" srcId="{AB70BEF6-C1AB-5C4D-A1B3-8BB17838B200}" destId="{A2CE7BEF-D91D-8B4C-B9A9-7C96138D5BF5}" srcOrd="0" destOrd="0" presId="urn:microsoft.com/office/officeart/2005/8/layout/vList5"/>
    <dgm:cxn modelId="{EB2870FD-9664-9E46-ABC9-AF8467E30B62}" type="presOf" srcId="{F6D7406D-5E5A-8A43-A708-F06431DB7449}" destId="{1949CA87-4EB6-2346-ACEE-269E5F553B47}" srcOrd="0" destOrd="0" presId="urn:microsoft.com/office/officeart/2005/8/layout/vList5"/>
    <dgm:cxn modelId="{27B77B8D-5B52-9C4C-AD44-69BBB8AD53E4}" srcId="{F6D7406D-5E5A-8A43-A708-F06431DB7449}" destId="{B041023F-6344-9A44-A707-AB51A1DB8EDA}" srcOrd="0" destOrd="0" parTransId="{7A85DE43-745B-0A43-8574-459B7A1F76A9}" sibTransId="{ED0235AD-B818-8C4F-AEBB-EF03D5B76B7F}"/>
    <dgm:cxn modelId="{CE01765E-F01F-0A42-A6B1-3E840E10956D}" type="presOf" srcId="{FBC6FC9C-2B27-B94E-8E95-2EF916E643BF}" destId="{E12B88AC-458F-3245-AA82-9E0E52B718EB}" srcOrd="0" destOrd="4" presId="urn:microsoft.com/office/officeart/2005/8/layout/vList5"/>
    <dgm:cxn modelId="{FB64B291-AF44-1E4D-AFCC-7F1598272E91}" type="presOf" srcId="{E52F1B50-972C-2A4D-A179-0A7BA21B9515}" destId="{25968390-0BCD-D64E-81DD-7258056AE356}" srcOrd="0" destOrd="2" presId="urn:microsoft.com/office/officeart/2005/8/layout/vList5"/>
    <dgm:cxn modelId="{048B0502-1BB8-E64C-8115-3B9E4BA9A7C7}" srcId="{98FC19A5-C280-8B42-8EFD-B629B1B3B2A3}" destId="{4AC92DBA-8075-2D4F-BCCE-66A88C1D023A}" srcOrd="2" destOrd="0" parTransId="{4BAE5AC1-B786-584D-96CB-C06B3E7A0891}" sibTransId="{C44017C7-EBD7-B14B-8104-CA9FEAE0294D}"/>
    <dgm:cxn modelId="{58BC3676-8741-5646-BB1E-5C2667160EAF}" srcId="{2EB29F20-E274-474B-B279-37B45D4D38DA}" destId="{E52F1B50-972C-2A4D-A179-0A7BA21B9515}" srcOrd="2" destOrd="0" parTransId="{DAA26118-D222-1D4B-BDB2-B5B636A15E87}" sibTransId="{695729EB-AB42-E641-9231-674439C21E0B}"/>
    <dgm:cxn modelId="{DEED4976-14F1-164B-B0F7-542CE4E750BF}" srcId="{98FC19A5-C280-8B42-8EFD-B629B1B3B2A3}" destId="{BD9376FD-E888-B34E-9FA0-604BB4057748}" srcOrd="3" destOrd="0" parTransId="{44D2D358-E274-9441-8C10-5315BEBAE79E}" sibTransId="{69612B02-4921-9B4D-BDD7-98556F942EB5}"/>
    <dgm:cxn modelId="{2BC9D33B-EE32-2E4F-952E-28D513F88CB7}" srcId="{54B43E6A-D325-814B-ABED-6DCC31EE5B20}" destId="{AB70BEF6-C1AB-5C4D-A1B3-8BB17838B200}" srcOrd="1" destOrd="0" parTransId="{20C193C6-5C2A-CC40-A1EB-932F3145DEED}" sibTransId="{5D8072FD-270B-CE4E-81D0-4731E433D8D4}"/>
    <dgm:cxn modelId="{070DE5EA-0401-B041-A6C3-5A3A092DD02D}" srcId="{98FC19A5-C280-8B42-8EFD-B629B1B3B2A3}" destId="{7CC53C43-BB1E-3544-B776-2998B36EF899}" srcOrd="0" destOrd="0" parTransId="{A2486DFC-8DFC-0A47-8D67-BDFD2B15969A}" sibTransId="{D8095557-59AB-7844-8ACA-24E1C28BEC48}"/>
    <dgm:cxn modelId="{4EA9EEA4-4F00-7C41-8333-27854C70B969}" srcId="{F6D7406D-5E5A-8A43-A708-F06431DB7449}" destId="{C07D101E-D8E3-B047-8D9B-B252560027A0}" srcOrd="1" destOrd="0" parTransId="{23CC7854-5481-264C-9119-05CE2ABBF52A}" sibTransId="{4C6DC89C-390C-504A-9A7E-581C321025A6}"/>
    <dgm:cxn modelId="{76ECC195-338F-4D4B-93AF-E761928F437C}" srcId="{AB70BEF6-C1AB-5C4D-A1B3-8BB17838B200}" destId="{200D36FF-8433-794B-925D-72505575EBB6}" srcOrd="1" destOrd="0" parTransId="{F4BFDE72-B886-2546-8390-409CA149F6C6}" sibTransId="{3CC0E504-52C7-2A49-888D-17F58AB6B85D}"/>
    <dgm:cxn modelId="{5B905A67-295D-3248-AA24-ED37C5787DB0}" type="presOf" srcId="{A2F621EF-7154-0C45-873D-71BA7DAEAC6E}" destId="{25968390-0BCD-D64E-81DD-7258056AE356}" srcOrd="0" destOrd="0" presId="urn:microsoft.com/office/officeart/2005/8/layout/vList5"/>
    <dgm:cxn modelId="{F3401A21-59F7-FC42-94A5-484AEEFA0A5D}" type="presOf" srcId="{B041023F-6344-9A44-A707-AB51A1DB8EDA}" destId="{32BB8E4B-8458-274D-A149-3F7E76D5E0E0}" srcOrd="0" destOrd="0" presId="urn:microsoft.com/office/officeart/2005/8/layout/vList5"/>
    <dgm:cxn modelId="{32FCB489-F88F-BE4E-81E0-D61651BE8E9A}" srcId="{AB70BEF6-C1AB-5C4D-A1B3-8BB17838B200}" destId="{E94F758D-CE35-0E45-8BD2-E620AD57C706}" srcOrd="0" destOrd="0" parTransId="{0EC4D7AD-8226-794E-9E30-B04BE3036355}" sibTransId="{AFF6D2C1-DB83-BC45-8AC8-EC453C01FE44}"/>
    <dgm:cxn modelId="{E116BC3D-C68E-3C43-AE21-DB59C0C3062D}" type="presOf" srcId="{98FC19A5-C280-8B42-8EFD-B629B1B3B2A3}" destId="{208AB1C2-503F-6B48-8095-29D398A8C00F}" srcOrd="0" destOrd="0" presId="urn:microsoft.com/office/officeart/2005/8/layout/vList5"/>
    <dgm:cxn modelId="{2168571E-A84A-5941-9FEA-0364EBA9D671}" type="presOf" srcId="{7CC53C43-BB1E-3544-B776-2998B36EF899}" destId="{E90F4609-0480-B448-B21A-7BCC5F218B85}" srcOrd="0" destOrd="0" presId="urn:microsoft.com/office/officeart/2005/8/layout/vList5"/>
    <dgm:cxn modelId="{2F013850-9C99-7F4A-B7FF-75DED28D1F7D}" srcId="{AB70BEF6-C1AB-5C4D-A1B3-8BB17838B200}" destId="{60753F2B-B755-164A-B0D6-2A848CCD5D72}" srcOrd="2" destOrd="0" parTransId="{627F12C1-23A1-E141-8C52-3E43A09AC556}" sibTransId="{FFB32933-A32D-6746-B269-73E2ECA718C1}"/>
    <dgm:cxn modelId="{8C9C4418-2ECF-AB4A-8DBB-0B1B6EDD21CD}" type="presOf" srcId="{5243B79A-499C-4346-92C4-5D274DEE0E0B}" destId="{25968390-0BCD-D64E-81DD-7258056AE356}" srcOrd="0" destOrd="1" presId="urn:microsoft.com/office/officeart/2005/8/layout/vList5"/>
    <dgm:cxn modelId="{734B9435-9953-5D44-AE12-080ED301836A}" type="presOf" srcId="{200D36FF-8433-794B-925D-72505575EBB6}" destId="{E12B88AC-458F-3245-AA82-9E0E52B718EB}" srcOrd="0" destOrd="1" presId="urn:microsoft.com/office/officeart/2005/8/layout/vList5"/>
    <dgm:cxn modelId="{F66B8215-EC75-7F40-9A86-B1F82F5A855F}" srcId="{2EB29F20-E274-474B-B279-37B45D4D38DA}" destId="{5243B79A-499C-4346-92C4-5D274DEE0E0B}" srcOrd="1" destOrd="0" parTransId="{7226D2B3-9665-5044-ACB1-3FBDB458E6DE}" sibTransId="{ECF77B45-3189-5C4F-8599-A3785F962245}"/>
    <dgm:cxn modelId="{84DF8BDD-E1C2-554E-82D7-31AFEE7AA936}" type="presOf" srcId="{54B43E6A-D325-814B-ABED-6DCC31EE5B20}" destId="{0A5AFC2E-019B-8345-A83D-C3899FFEF9EB}" srcOrd="0" destOrd="0" presId="urn:microsoft.com/office/officeart/2005/8/layout/vList5"/>
    <dgm:cxn modelId="{1809F202-58A6-BC4B-A864-600EEE11EBC9}" type="presOf" srcId="{4754DA08-73C1-604D-A584-4859CCE65960}" destId="{E12B88AC-458F-3245-AA82-9E0E52B718EB}" srcOrd="0" destOrd="3" presId="urn:microsoft.com/office/officeart/2005/8/layout/vList5"/>
    <dgm:cxn modelId="{144477EA-8C25-B144-80BB-A38E417ECAA8}" srcId="{54B43E6A-D325-814B-ABED-6DCC31EE5B20}" destId="{2EB29F20-E274-474B-B279-37B45D4D38DA}" srcOrd="2" destOrd="0" parTransId="{4305C54D-C617-F34E-A8B5-E9CA238210E3}" sibTransId="{B92B6D32-1006-B547-9EAF-D633A77FEFBC}"/>
    <dgm:cxn modelId="{AB0D402A-04C9-2D4A-AA20-6804DEA7D752}" srcId="{54B43E6A-D325-814B-ABED-6DCC31EE5B20}" destId="{98FC19A5-C280-8B42-8EFD-B629B1B3B2A3}" srcOrd="3" destOrd="0" parTransId="{53458F1B-345E-E044-964A-679D2DADA155}" sibTransId="{7D95703B-B1E1-7C4D-A4F8-75A48857F8E9}"/>
    <dgm:cxn modelId="{85849DEA-871A-0946-82D8-0DA24D8E017E}" type="presOf" srcId="{2EB29F20-E274-474B-B279-37B45D4D38DA}" destId="{ACC6B92C-F540-074D-86CF-22A13AC174AF}" srcOrd="0" destOrd="0" presId="urn:microsoft.com/office/officeart/2005/8/layout/vList5"/>
    <dgm:cxn modelId="{B1A81E37-C9C4-9849-B84F-49C8CAA30C1F}" type="presOf" srcId="{1DF016FA-E8A2-1D41-9AF8-3501272A4339}" destId="{E90F4609-0480-B448-B21A-7BCC5F218B85}" srcOrd="0" destOrd="1" presId="urn:microsoft.com/office/officeart/2005/8/layout/vList5"/>
    <dgm:cxn modelId="{718EDA5D-17E9-3942-A842-785FE6623A7D}" type="presOf" srcId="{BD9376FD-E888-B34E-9FA0-604BB4057748}" destId="{E90F4609-0480-B448-B21A-7BCC5F218B85}" srcOrd="0" destOrd="3" presId="urn:microsoft.com/office/officeart/2005/8/layout/vList5"/>
    <dgm:cxn modelId="{C9B758AD-7AA2-9C41-93FE-F35BFFAF6DB7}" srcId="{AB70BEF6-C1AB-5C4D-A1B3-8BB17838B200}" destId="{4754DA08-73C1-604D-A584-4859CCE65960}" srcOrd="3" destOrd="0" parTransId="{B81896E2-577B-444A-8683-E7F3244639A4}" sibTransId="{20472F0B-AD73-4B49-8FE7-1F22882013A0}"/>
    <dgm:cxn modelId="{9A247642-8E5D-2A43-B8B4-FAC553C16260}" type="presOf" srcId="{E94F758D-CE35-0E45-8BD2-E620AD57C706}" destId="{E12B88AC-458F-3245-AA82-9E0E52B718EB}" srcOrd="0" destOrd="0" presId="urn:microsoft.com/office/officeart/2005/8/layout/vList5"/>
    <dgm:cxn modelId="{9626F2D8-11E8-0943-8C33-68039FD82DC9}" type="presOf" srcId="{60753F2B-B755-164A-B0D6-2A848CCD5D72}" destId="{E12B88AC-458F-3245-AA82-9E0E52B718EB}" srcOrd="0" destOrd="2" presId="urn:microsoft.com/office/officeart/2005/8/layout/vList5"/>
    <dgm:cxn modelId="{6798D0E5-0AC5-8548-8B20-448AD6F34F54}" srcId="{98FC19A5-C280-8B42-8EFD-B629B1B3B2A3}" destId="{1DF016FA-E8A2-1D41-9AF8-3501272A4339}" srcOrd="1" destOrd="0" parTransId="{2056E2BB-C9B7-3B4E-8956-89E3695CA7B1}" sibTransId="{8E6AE544-6658-8241-88B2-C8AEA94980A5}"/>
    <dgm:cxn modelId="{B07E9331-437D-7446-9FDF-FD913EC3E8D6}" type="presOf" srcId="{C07D101E-D8E3-B047-8D9B-B252560027A0}" destId="{32BB8E4B-8458-274D-A149-3F7E76D5E0E0}" srcOrd="0" destOrd="1" presId="urn:microsoft.com/office/officeart/2005/8/layout/vList5"/>
    <dgm:cxn modelId="{B01C4360-E822-7243-BB5B-44904D4A0D5F}" type="presOf" srcId="{4AC92DBA-8075-2D4F-BCCE-66A88C1D023A}" destId="{E90F4609-0480-B448-B21A-7BCC5F218B85}" srcOrd="0" destOrd="2" presId="urn:microsoft.com/office/officeart/2005/8/layout/vList5"/>
    <dgm:cxn modelId="{2414CA17-5636-0F49-A682-00F09E169602}" srcId="{54B43E6A-D325-814B-ABED-6DCC31EE5B20}" destId="{F6D7406D-5E5A-8A43-A708-F06431DB7449}" srcOrd="0" destOrd="0" parTransId="{0263203D-0376-9A49-89BE-49D2D18548A6}" sibTransId="{552E9DB6-11D8-1949-9A47-FA3E4F757E9A}"/>
    <dgm:cxn modelId="{3FA0E54A-358B-2448-ADE3-DD1830FB0F79}" srcId="{2EB29F20-E274-474B-B279-37B45D4D38DA}" destId="{A2F621EF-7154-0C45-873D-71BA7DAEAC6E}" srcOrd="0" destOrd="0" parTransId="{69AEEED9-87B9-3044-B4EB-0D4F6D0B1DD8}" sibTransId="{FAEB09E7-7341-A840-B943-4B4240E8B89F}"/>
    <dgm:cxn modelId="{B2D1D697-1258-FD4B-B7A6-10AC1C08FB13}" srcId="{AB70BEF6-C1AB-5C4D-A1B3-8BB17838B200}" destId="{FBC6FC9C-2B27-B94E-8E95-2EF916E643BF}" srcOrd="4" destOrd="0" parTransId="{8A3EEA7E-CB76-674D-9685-4807546C934D}" sibTransId="{F1A11E64-E2B0-EC41-8C89-A25617A0D7FB}"/>
    <dgm:cxn modelId="{8666DAB0-F635-1949-AF2B-3996BE3E2B3C}" type="presParOf" srcId="{0A5AFC2E-019B-8345-A83D-C3899FFEF9EB}" destId="{AF72B466-BBC6-E04E-B119-2690737EF82E}" srcOrd="0" destOrd="0" presId="urn:microsoft.com/office/officeart/2005/8/layout/vList5"/>
    <dgm:cxn modelId="{A69BC0A5-B4C8-D746-9FE7-B7D57C3DD131}" type="presParOf" srcId="{AF72B466-BBC6-E04E-B119-2690737EF82E}" destId="{1949CA87-4EB6-2346-ACEE-269E5F553B47}" srcOrd="0" destOrd="0" presId="urn:microsoft.com/office/officeart/2005/8/layout/vList5"/>
    <dgm:cxn modelId="{B1E13159-2C85-1242-A711-E7825653F17B}" type="presParOf" srcId="{AF72B466-BBC6-E04E-B119-2690737EF82E}" destId="{32BB8E4B-8458-274D-A149-3F7E76D5E0E0}" srcOrd="1" destOrd="0" presId="urn:microsoft.com/office/officeart/2005/8/layout/vList5"/>
    <dgm:cxn modelId="{11A71814-E685-3745-9E80-88C4CB9DA74E}" type="presParOf" srcId="{0A5AFC2E-019B-8345-A83D-C3899FFEF9EB}" destId="{0BB9F07E-8C87-D24B-8425-124776C7844B}" srcOrd="1" destOrd="0" presId="urn:microsoft.com/office/officeart/2005/8/layout/vList5"/>
    <dgm:cxn modelId="{48A80D55-8304-E042-87BB-54BFD3CA7EAC}" type="presParOf" srcId="{0A5AFC2E-019B-8345-A83D-C3899FFEF9EB}" destId="{78CEE9B8-968E-BA4E-830D-2D31304EC19B}" srcOrd="2" destOrd="0" presId="urn:microsoft.com/office/officeart/2005/8/layout/vList5"/>
    <dgm:cxn modelId="{9DE6AB6F-AB33-C543-9E50-D2E4284F81B0}" type="presParOf" srcId="{78CEE9B8-968E-BA4E-830D-2D31304EC19B}" destId="{A2CE7BEF-D91D-8B4C-B9A9-7C96138D5BF5}" srcOrd="0" destOrd="0" presId="urn:microsoft.com/office/officeart/2005/8/layout/vList5"/>
    <dgm:cxn modelId="{96F066F5-E924-5C42-9EE0-ECE77F0EAFAC}" type="presParOf" srcId="{78CEE9B8-968E-BA4E-830D-2D31304EC19B}" destId="{E12B88AC-458F-3245-AA82-9E0E52B718EB}" srcOrd="1" destOrd="0" presId="urn:microsoft.com/office/officeart/2005/8/layout/vList5"/>
    <dgm:cxn modelId="{DEFD1C2C-94DC-1945-AA89-202FAB8DA9D0}" type="presParOf" srcId="{0A5AFC2E-019B-8345-A83D-C3899FFEF9EB}" destId="{A1B7E0C9-1B43-DD4E-A0C0-9982D6C89175}" srcOrd="3" destOrd="0" presId="urn:microsoft.com/office/officeart/2005/8/layout/vList5"/>
    <dgm:cxn modelId="{3C03D258-B00C-2443-A018-B1F00990F63F}" type="presParOf" srcId="{0A5AFC2E-019B-8345-A83D-C3899FFEF9EB}" destId="{2CBD4470-2C39-084B-A33D-C73E31DFAB91}" srcOrd="4" destOrd="0" presId="urn:microsoft.com/office/officeart/2005/8/layout/vList5"/>
    <dgm:cxn modelId="{E899B828-F469-F44E-9BEB-21AE83295408}" type="presParOf" srcId="{2CBD4470-2C39-084B-A33D-C73E31DFAB91}" destId="{ACC6B92C-F540-074D-86CF-22A13AC174AF}" srcOrd="0" destOrd="0" presId="urn:microsoft.com/office/officeart/2005/8/layout/vList5"/>
    <dgm:cxn modelId="{DD5AE4BB-6E8C-F84F-A4E0-57CECAA52848}" type="presParOf" srcId="{2CBD4470-2C39-084B-A33D-C73E31DFAB91}" destId="{25968390-0BCD-D64E-81DD-7258056AE356}" srcOrd="1" destOrd="0" presId="urn:microsoft.com/office/officeart/2005/8/layout/vList5"/>
    <dgm:cxn modelId="{285E1798-4BBD-4845-9587-39FF466FFB44}" type="presParOf" srcId="{0A5AFC2E-019B-8345-A83D-C3899FFEF9EB}" destId="{4FEB4A06-AA64-384C-A4AB-CBFE075A0E25}" srcOrd="5" destOrd="0" presId="urn:microsoft.com/office/officeart/2005/8/layout/vList5"/>
    <dgm:cxn modelId="{35410047-5C87-EF44-8613-78E063F31E59}" type="presParOf" srcId="{0A5AFC2E-019B-8345-A83D-C3899FFEF9EB}" destId="{034AC449-70ED-2B4F-B25D-019DA2FE8BF9}" srcOrd="6" destOrd="0" presId="urn:microsoft.com/office/officeart/2005/8/layout/vList5"/>
    <dgm:cxn modelId="{41A98402-3FD7-6F43-8975-7B7D24A25B21}" type="presParOf" srcId="{034AC449-70ED-2B4F-B25D-019DA2FE8BF9}" destId="{208AB1C2-503F-6B48-8095-29D398A8C00F}" srcOrd="0" destOrd="0" presId="urn:microsoft.com/office/officeart/2005/8/layout/vList5"/>
    <dgm:cxn modelId="{78A2B154-BC37-DA4F-8F6E-D56BC21A046B}" type="presParOf" srcId="{034AC449-70ED-2B4F-B25D-019DA2FE8BF9}" destId="{E90F4609-0480-B448-B21A-7BCC5F218B85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2BB8E4B-8458-274D-A149-3F7E76D5E0E0}">
      <dsp:nvSpPr>
        <dsp:cNvPr id="0" name=""/>
        <dsp:cNvSpPr/>
      </dsp:nvSpPr>
      <dsp:spPr>
        <a:xfrm rot="5400000">
          <a:off x="5435405" y="-2335781"/>
          <a:ext cx="567571" cy="5382768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/>
            <a:t>Micro-service architecture and principles</a:t>
          </a: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/>
            <a:t>API first design</a:t>
          </a:r>
          <a:endParaRPr lang="en-US" sz="1200" kern="1200" dirty="0"/>
        </a:p>
      </dsp:txBody>
      <dsp:txXfrm rot="-5400000">
        <a:off x="3027807" y="99524"/>
        <a:ext cx="5355061" cy="512157"/>
      </dsp:txXfrm>
    </dsp:sp>
    <dsp:sp modelId="{1949CA87-4EB6-2346-ACEE-269E5F553B47}">
      <dsp:nvSpPr>
        <dsp:cNvPr id="0" name=""/>
        <dsp:cNvSpPr/>
      </dsp:nvSpPr>
      <dsp:spPr>
        <a:xfrm>
          <a:off x="0" y="870"/>
          <a:ext cx="3027807" cy="709463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Cloud Native</a:t>
          </a:r>
          <a:endParaRPr lang="en-US" sz="2400" kern="1200" dirty="0"/>
        </a:p>
      </dsp:txBody>
      <dsp:txXfrm>
        <a:off x="34633" y="35503"/>
        <a:ext cx="2958541" cy="640197"/>
      </dsp:txXfrm>
    </dsp:sp>
    <dsp:sp modelId="{E12B88AC-458F-3245-AA82-9E0E52B718EB}">
      <dsp:nvSpPr>
        <dsp:cNvPr id="0" name=""/>
        <dsp:cNvSpPr/>
      </dsp:nvSpPr>
      <dsp:spPr>
        <a:xfrm rot="5400000">
          <a:off x="5194672" y="-1424014"/>
          <a:ext cx="1037866" cy="5377511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/>
            <a:t>Design for failure</a:t>
          </a: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/>
            <a:t>Apps are unaffected by dependent service failure</a:t>
          </a: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/>
            <a:t>Proactive testing for failure</a:t>
          </a: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/>
            <a:t>Metrics and monitoring baked in</a:t>
          </a: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/>
            <a:t>Cloud agnostic runtime implementation</a:t>
          </a:r>
          <a:endParaRPr lang="en-US" sz="1200" kern="1200" dirty="0"/>
        </a:p>
      </dsp:txBody>
      <dsp:txXfrm rot="-5400000">
        <a:off x="3024850" y="796472"/>
        <a:ext cx="5326847" cy="936538"/>
      </dsp:txXfrm>
    </dsp:sp>
    <dsp:sp modelId="{A2CE7BEF-D91D-8B4C-B9A9-7C96138D5BF5}">
      <dsp:nvSpPr>
        <dsp:cNvPr id="0" name=""/>
        <dsp:cNvSpPr/>
      </dsp:nvSpPr>
      <dsp:spPr>
        <a:xfrm>
          <a:off x="0" y="910009"/>
          <a:ext cx="3024850" cy="709463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Cloud Resilient</a:t>
          </a:r>
          <a:endParaRPr lang="en-US" sz="2400" kern="1200" dirty="0"/>
        </a:p>
      </dsp:txBody>
      <dsp:txXfrm>
        <a:off x="34633" y="944642"/>
        <a:ext cx="2955584" cy="640197"/>
      </dsp:txXfrm>
    </dsp:sp>
    <dsp:sp modelId="{25968390-0BCD-D64E-81DD-7258056AE356}">
      <dsp:nvSpPr>
        <dsp:cNvPr id="0" name=""/>
        <dsp:cNvSpPr/>
      </dsp:nvSpPr>
      <dsp:spPr>
        <a:xfrm rot="5400000">
          <a:off x="5435405" y="-517504"/>
          <a:ext cx="567571" cy="5382768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/>
            <a:t>Twelve factor applications</a:t>
          </a: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/>
            <a:t>Horizontally scalable</a:t>
          </a: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/>
            <a:t>Leverage platform for HA</a:t>
          </a:r>
          <a:endParaRPr lang="en-US" sz="1200" kern="1200" dirty="0"/>
        </a:p>
      </dsp:txBody>
      <dsp:txXfrm rot="-5400000">
        <a:off x="3027807" y="1917801"/>
        <a:ext cx="5355061" cy="512157"/>
      </dsp:txXfrm>
    </dsp:sp>
    <dsp:sp modelId="{ACC6B92C-F540-074D-86CF-22A13AC174AF}">
      <dsp:nvSpPr>
        <dsp:cNvPr id="0" name=""/>
        <dsp:cNvSpPr/>
      </dsp:nvSpPr>
      <dsp:spPr>
        <a:xfrm>
          <a:off x="0" y="1819147"/>
          <a:ext cx="3027807" cy="709463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Cloud Friendly</a:t>
          </a:r>
          <a:endParaRPr lang="en-US" sz="2400" kern="1200" dirty="0"/>
        </a:p>
      </dsp:txBody>
      <dsp:txXfrm>
        <a:off x="34633" y="1853780"/>
        <a:ext cx="2958541" cy="640197"/>
      </dsp:txXfrm>
    </dsp:sp>
    <dsp:sp modelId="{E90F4609-0480-B448-B21A-7BCC5F218B85}">
      <dsp:nvSpPr>
        <dsp:cNvPr id="0" name=""/>
        <dsp:cNvSpPr/>
      </dsp:nvSpPr>
      <dsp:spPr>
        <a:xfrm rot="5400000">
          <a:off x="5304602" y="284332"/>
          <a:ext cx="818006" cy="5377511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/>
            <a:t>No file-system requirements or uses S3 API</a:t>
          </a: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/>
            <a:t>Self-contained application</a:t>
          </a: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/>
            <a:t>Platform managed ports and addressing</a:t>
          </a: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/>
            <a:t>Consume off platform services using platform semantics</a:t>
          </a:r>
          <a:endParaRPr lang="en-US" sz="1200" kern="1200" dirty="0"/>
        </a:p>
      </dsp:txBody>
      <dsp:txXfrm rot="-5400000">
        <a:off x="3024850" y="2604016"/>
        <a:ext cx="5337579" cy="738142"/>
      </dsp:txXfrm>
    </dsp:sp>
    <dsp:sp modelId="{208AB1C2-503F-6B48-8095-29D398A8C00F}">
      <dsp:nvSpPr>
        <dsp:cNvPr id="0" name=""/>
        <dsp:cNvSpPr/>
      </dsp:nvSpPr>
      <dsp:spPr>
        <a:xfrm>
          <a:off x="0" y="2618355"/>
          <a:ext cx="3024850" cy="709463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Cloud Ready</a:t>
          </a:r>
          <a:endParaRPr lang="en-US" sz="2400" kern="1200" dirty="0"/>
        </a:p>
      </dsp:txBody>
      <dsp:txXfrm>
        <a:off x="34633" y="2652988"/>
        <a:ext cx="2955584" cy="64019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2E5B6B-8713-8747-AE5B-F1241B2BF5F0}" type="datetimeFigureOut">
              <a:rPr lang="en-US" smtClean="0"/>
              <a:t>4/24/17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2CCB75-1A26-DA44-8D3D-5B435BA855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793552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7B7340-DDD5-1B49-81AA-25BC4050C073}" type="datetimeFigureOut">
              <a:rPr lang="en-US" smtClean="0"/>
              <a:t>4/24/17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5E0D42-653B-D743-8A40-7FC34906D64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113869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Resting slide</a:t>
            </a:r>
            <a:r>
              <a:rPr lang="en-US" baseline="0" dirty="0" smtClean="0"/>
              <a:t> on screen before you begin presenting.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EDBE90-FDBE-A44D-9062-5A5D1585D5B8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31818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295171" y="2972430"/>
            <a:ext cx="6267659" cy="5793719"/>
          </a:xfrm>
          <a:prstGeom prst="rect">
            <a:avLst/>
          </a:prstGeom>
        </p:spPr>
        <p:txBody>
          <a:bodyPr lIns="90556" tIns="90556" rIns="90556" bIns="90556" anchor="t" anchorCtr="0">
            <a:noAutofit/>
          </a:bodyPr>
          <a:lstStyle/>
          <a:p>
            <a:endParaRPr dirty="0"/>
          </a:p>
        </p:txBody>
      </p:sp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1606550" y="685800"/>
            <a:ext cx="3702050" cy="208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295171" y="2972430"/>
            <a:ext cx="6267659" cy="5793719"/>
          </a:xfrm>
          <a:prstGeom prst="rect">
            <a:avLst/>
          </a:prstGeom>
        </p:spPr>
        <p:txBody>
          <a:bodyPr lIns="90556" tIns="90556" rIns="90556" bIns="90556" anchor="t" anchorCtr="0">
            <a:noAutofit/>
          </a:bodyPr>
          <a:lstStyle/>
          <a:p>
            <a:endParaRPr dirty="0"/>
          </a:p>
        </p:txBody>
      </p:sp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1606550" y="685800"/>
            <a:ext cx="3702050" cy="208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295171" y="2972430"/>
            <a:ext cx="6267659" cy="5793719"/>
          </a:xfrm>
          <a:prstGeom prst="rect">
            <a:avLst/>
          </a:prstGeom>
        </p:spPr>
        <p:txBody>
          <a:bodyPr lIns="90556" tIns="90556" rIns="90556" bIns="90556" anchor="t" anchorCtr="0">
            <a:noAutofit/>
          </a:bodyPr>
          <a:lstStyle/>
          <a:p>
            <a:endParaRPr dirty="0"/>
          </a:p>
        </p:txBody>
      </p:sp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1606550" y="685800"/>
            <a:ext cx="3702050" cy="208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295171" y="2972430"/>
            <a:ext cx="6267659" cy="5793719"/>
          </a:xfrm>
          <a:prstGeom prst="rect">
            <a:avLst/>
          </a:prstGeom>
        </p:spPr>
        <p:txBody>
          <a:bodyPr lIns="90556" tIns="90556" rIns="90556" bIns="90556" anchor="t" anchorCtr="0">
            <a:noAutofit/>
          </a:bodyPr>
          <a:lstStyle/>
          <a:p>
            <a:endParaRPr dirty="0"/>
          </a:p>
        </p:txBody>
      </p:sp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1606550" y="685800"/>
            <a:ext cx="3702050" cy="208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295171" y="2972430"/>
            <a:ext cx="6267659" cy="5793719"/>
          </a:xfrm>
          <a:prstGeom prst="rect">
            <a:avLst/>
          </a:prstGeom>
        </p:spPr>
        <p:txBody>
          <a:bodyPr lIns="90556" tIns="90556" rIns="90556" bIns="90556" anchor="t" anchorCtr="0">
            <a:noAutofit/>
          </a:bodyPr>
          <a:lstStyle/>
          <a:p>
            <a:endParaRPr dirty="0"/>
          </a:p>
        </p:txBody>
      </p:sp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1606550" y="685800"/>
            <a:ext cx="3702050" cy="208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295171" y="2972430"/>
            <a:ext cx="6267659" cy="5793719"/>
          </a:xfrm>
          <a:prstGeom prst="rect">
            <a:avLst/>
          </a:prstGeom>
        </p:spPr>
        <p:txBody>
          <a:bodyPr lIns="90556" tIns="90556" rIns="90556" bIns="90556" anchor="t" anchorCtr="0">
            <a:no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schemeClr val="accent2"/>
                </a:solidFill>
              </a:rPr>
              <a:t>Figure 2.10  from Implementing Domain Driven Design</a:t>
            </a:r>
          </a:p>
        </p:txBody>
      </p:sp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1606550" y="685800"/>
            <a:ext cx="3702050" cy="208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295171" y="2972430"/>
            <a:ext cx="6267659" cy="5793719"/>
          </a:xfrm>
          <a:prstGeom prst="rect">
            <a:avLst/>
          </a:prstGeom>
        </p:spPr>
        <p:txBody>
          <a:bodyPr lIns="90556" tIns="90556" rIns="90556" bIns="90556" anchor="t" anchorCtr="0">
            <a:noAutofit/>
          </a:bodyPr>
          <a:lstStyle/>
          <a:p>
            <a:endParaRPr dirty="0"/>
          </a:p>
        </p:txBody>
      </p:sp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1606550" y="685800"/>
            <a:ext cx="3702050" cy="208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295171" y="2972430"/>
            <a:ext cx="6267659" cy="5793719"/>
          </a:xfrm>
          <a:prstGeom prst="rect">
            <a:avLst/>
          </a:prstGeom>
        </p:spPr>
        <p:txBody>
          <a:bodyPr lIns="90556" tIns="90556" rIns="90556" bIns="90556" anchor="t" anchorCtr="0">
            <a:noAutofit/>
          </a:bodyPr>
          <a:lstStyle/>
          <a:p>
            <a:endParaRPr dirty="0"/>
          </a:p>
        </p:txBody>
      </p:sp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1606550" y="685800"/>
            <a:ext cx="3702050" cy="208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87A38-3CEC-41F8-9B8A-7D549F20022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3802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87A38-3CEC-41F8-9B8A-7D549F20022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3802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295171" y="2972430"/>
            <a:ext cx="6267659" cy="5793719"/>
          </a:xfrm>
          <a:prstGeom prst="rect">
            <a:avLst/>
          </a:prstGeom>
        </p:spPr>
        <p:txBody>
          <a:bodyPr lIns="90556" tIns="90556" rIns="90556" bIns="90556" anchor="t" anchorCtr="0">
            <a:noAutofit/>
          </a:bodyPr>
          <a:lstStyle/>
          <a:p>
            <a:endParaRPr dirty="0"/>
          </a:p>
        </p:txBody>
      </p:sp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1606550" y="685800"/>
            <a:ext cx="3702050" cy="208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87A38-3CEC-41F8-9B8A-7D549F20022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38029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87A38-3CEC-41F8-9B8A-7D549F20022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38029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87A38-3CEC-41F8-9B8A-7D549F20022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38029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schemeClr val="accent2"/>
                </a:solidFill>
              </a:rPr>
              <a:t>Figure 2.10  from Implementing Domain Driven Design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5E0D42-653B-D743-8A40-7FC34906D640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041930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295171" y="2972430"/>
            <a:ext cx="6267659" cy="5793719"/>
          </a:xfrm>
          <a:prstGeom prst="rect">
            <a:avLst/>
          </a:prstGeom>
        </p:spPr>
        <p:txBody>
          <a:bodyPr lIns="90556" tIns="90556" rIns="90556" bIns="90556" anchor="t" anchorCtr="0">
            <a:noAutofit/>
          </a:bodyPr>
          <a:lstStyle/>
          <a:p>
            <a:r>
              <a:rPr lang="en-US" dirty="0" smtClean="0"/>
              <a:t>Rise of the Jedi</a:t>
            </a:r>
            <a:r>
              <a:rPr lang="en-US" baseline="0" dirty="0" smtClean="0"/>
              <a:t> is the focus here, design patterns and architecture to move us away from the dark side</a:t>
            </a:r>
          </a:p>
        </p:txBody>
      </p:sp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1606550" y="685800"/>
            <a:ext cx="3702050" cy="208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295171" y="2972430"/>
            <a:ext cx="6267659" cy="5793719"/>
          </a:xfrm>
          <a:prstGeom prst="rect">
            <a:avLst/>
          </a:prstGeom>
        </p:spPr>
        <p:txBody>
          <a:bodyPr lIns="90556" tIns="90556" rIns="90556" bIns="90556" anchor="t" anchorCtr="0">
            <a:noAutofit/>
          </a:bodyPr>
          <a:lstStyle/>
          <a:p>
            <a:endParaRPr dirty="0"/>
          </a:p>
        </p:txBody>
      </p:sp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1606550" y="685800"/>
            <a:ext cx="3702050" cy="208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295171" y="2972430"/>
            <a:ext cx="6267659" cy="5793719"/>
          </a:xfrm>
          <a:prstGeom prst="rect">
            <a:avLst/>
          </a:prstGeom>
        </p:spPr>
        <p:txBody>
          <a:bodyPr lIns="90556" tIns="90556" rIns="90556" bIns="90556" anchor="t" anchorCtr="0">
            <a:noAutofit/>
          </a:bodyPr>
          <a:lstStyle/>
          <a:p>
            <a:endParaRPr dirty="0"/>
          </a:p>
        </p:txBody>
      </p:sp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1606550" y="685800"/>
            <a:ext cx="3702050" cy="208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295171" y="2972430"/>
            <a:ext cx="6267659" cy="5793719"/>
          </a:xfrm>
          <a:prstGeom prst="rect">
            <a:avLst/>
          </a:prstGeom>
        </p:spPr>
        <p:txBody>
          <a:bodyPr lIns="90556" tIns="90556" rIns="90556" bIns="90556" anchor="t" anchorCtr="0">
            <a:noAutofit/>
          </a:bodyPr>
          <a:lstStyle/>
          <a:p>
            <a:endParaRPr dirty="0"/>
          </a:p>
        </p:txBody>
      </p:sp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1606550" y="685800"/>
            <a:ext cx="3702050" cy="208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295171" y="2972430"/>
            <a:ext cx="6267659" cy="5793719"/>
          </a:xfrm>
          <a:prstGeom prst="rect">
            <a:avLst/>
          </a:prstGeom>
        </p:spPr>
        <p:txBody>
          <a:bodyPr lIns="90556" tIns="90556" rIns="90556" bIns="90556" anchor="t" anchorCtr="0">
            <a:noAutofit/>
          </a:bodyPr>
          <a:lstStyle/>
          <a:p>
            <a:endParaRPr dirty="0"/>
          </a:p>
        </p:txBody>
      </p:sp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1606550" y="685800"/>
            <a:ext cx="3702050" cy="208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295171" y="2972430"/>
            <a:ext cx="6267659" cy="5793719"/>
          </a:xfrm>
          <a:prstGeom prst="rect">
            <a:avLst/>
          </a:prstGeom>
        </p:spPr>
        <p:txBody>
          <a:bodyPr lIns="90556" tIns="90556" rIns="90556" bIns="90556" anchor="t" anchorCtr="0">
            <a:noAutofit/>
          </a:bodyPr>
          <a:lstStyle/>
          <a:p>
            <a:endParaRPr dirty="0"/>
          </a:p>
        </p:txBody>
      </p:sp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1606550" y="685800"/>
            <a:ext cx="3702050" cy="208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295171" y="2972430"/>
            <a:ext cx="6267659" cy="5793719"/>
          </a:xfrm>
          <a:prstGeom prst="rect">
            <a:avLst/>
          </a:prstGeom>
        </p:spPr>
        <p:txBody>
          <a:bodyPr lIns="90556" tIns="90556" rIns="90556" bIns="90556" anchor="t" anchorCtr="0">
            <a:noAutofit/>
          </a:bodyPr>
          <a:lstStyle/>
          <a:p>
            <a:pPr marL="171450" indent="-171450">
              <a:buFont typeface="Arial"/>
              <a:buChar char="•"/>
            </a:pPr>
            <a:r>
              <a:rPr lang="en-US" dirty="0" smtClean="0"/>
              <a:t>Forces</a:t>
            </a:r>
          </a:p>
          <a:p>
            <a:pPr marL="914400" lvl="1" indent="-457200">
              <a:lnSpc>
                <a:spcPct val="150000"/>
              </a:lnSpc>
              <a:buClr>
                <a:srgbClr val="008774"/>
              </a:buClr>
              <a:buFont typeface="Arial"/>
              <a:buChar char="•"/>
            </a:pPr>
            <a:r>
              <a:rPr lang="en-US" sz="1200" dirty="0" smtClean="0">
                <a:solidFill>
                  <a:schemeClr val="accent6"/>
                </a:solidFill>
                <a:sym typeface="Arial"/>
              </a:rPr>
              <a:t>Team of developers working on a project</a:t>
            </a:r>
          </a:p>
          <a:p>
            <a:pPr marL="914400" lvl="1" indent="-457200">
              <a:lnSpc>
                <a:spcPct val="150000"/>
              </a:lnSpc>
              <a:buClr>
                <a:srgbClr val="008774"/>
              </a:buClr>
              <a:buFont typeface="Arial"/>
              <a:buChar char="•"/>
            </a:pPr>
            <a:r>
              <a:rPr lang="en-US" sz="1200" dirty="0" smtClean="0">
                <a:solidFill>
                  <a:schemeClr val="accent6"/>
                </a:solidFill>
                <a:sym typeface="Arial"/>
              </a:rPr>
              <a:t>New team members must be productive</a:t>
            </a:r>
          </a:p>
          <a:p>
            <a:pPr marL="914400" lvl="1" indent="-457200">
              <a:lnSpc>
                <a:spcPct val="150000"/>
              </a:lnSpc>
              <a:buClr>
                <a:srgbClr val="008774"/>
              </a:buClr>
              <a:buFont typeface="Arial"/>
              <a:buChar char="•"/>
            </a:pPr>
            <a:r>
              <a:rPr lang="en-US" sz="1200" dirty="0" smtClean="0">
                <a:solidFill>
                  <a:schemeClr val="accent6"/>
                </a:solidFill>
                <a:sym typeface="Arial"/>
              </a:rPr>
              <a:t>Application must be easy to understand and modify</a:t>
            </a:r>
          </a:p>
          <a:p>
            <a:pPr marL="914400" lvl="1" indent="-457200">
              <a:lnSpc>
                <a:spcPct val="150000"/>
              </a:lnSpc>
              <a:buClr>
                <a:srgbClr val="008774"/>
              </a:buClr>
              <a:buFont typeface="Arial"/>
              <a:buChar char="•"/>
            </a:pPr>
            <a:r>
              <a:rPr lang="en-US" sz="1200" dirty="0" smtClean="0">
                <a:solidFill>
                  <a:schemeClr val="accent6"/>
                </a:solidFill>
                <a:sym typeface="Arial"/>
              </a:rPr>
              <a:t>Scale up - scalability, availability and resiliency</a:t>
            </a:r>
            <a:endParaRPr lang="en-US" dirty="0" smtClean="0"/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Solution</a:t>
            </a:r>
          </a:p>
          <a:p>
            <a:pPr marL="628650" lvl="1" indent="-171450">
              <a:lnSpc>
                <a:spcPct val="150000"/>
              </a:lnSpc>
              <a:buClr>
                <a:srgbClr val="008774"/>
              </a:buClr>
              <a:buFont typeface="Arial"/>
              <a:buChar char="•"/>
            </a:pPr>
            <a:r>
              <a:rPr lang="en-US" sz="1200" dirty="0" smtClean="0">
                <a:solidFill>
                  <a:schemeClr val="accent6"/>
                </a:solidFill>
                <a:sym typeface="Arial"/>
              </a:rPr>
              <a:t>Multi-module packaged in single WAR or even EAR</a:t>
            </a:r>
          </a:p>
          <a:p>
            <a:pPr marL="628650" lvl="1" indent="-171450">
              <a:lnSpc>
                <a:spcPct val="150000"/>
              </a:lnSpc>
              <a:buClr>
                <a:srgbClr val="008774"/>
              </a:buClr>
              <a:buFont typeface="Arial"/>
              <a:buChar char="•"/>
            </a:pPr>
            <a:r>
              <a:rPr lang="en-US" sz="1200" dirty="0" smtClean="0">
                <a:solidFill>
                  <a:schemeClr val="accent6"/>
                </a:solidFill>
                <a:sym typeface="Arial"/>
              </a:rPr>
              <a:t>Single directory hierarchy</a:t>
            </a:r>
          </a:p>
          <a:p>
            <a:pPr marL="628650" lvl="1" indent="-171450">
              <a:lnSpc>
                <a:spcPct val="150000"/>
              </a:lnSpc>
              <a:buClr>
                <a:srgbClr val="008774"/>
              </a:buClr>
              <a:buFont typeface="Arial"/>
              <a:buChar char="•"/>
            </a:pPr>
            <a:r>
              <a:rPr lang="en-US" sz="1200" dirty="0" smtClean="0">
                <a:solidFill>
                  <a:schemeClr val="accent6"/>
                </a:solidFill>
                <a:sym typeface="Arial"/>
              </a:rPr>
              <a:t>N-Tier Architecture</a:t>
            </a:r>
          </a:p>
          <a:p>
            <a:pPr marL="628650" lvl="1" indent="-171450">
              <a:lnSpc>
                <a:spcPct val="150000"/>
              </a:lnSpc>
              <a:buClr>
                <a:srgbClr val="008774"/>
              </a:buClr>
              <a:buFont typeface="Arial"/>
              <a:buChar char="•"/>
            </a:pPr>
            <a:r>
              <a:rPr lang="en-US" sz="1200" dirty="0" smtClean="0">
                <a:solidFill>
                  <a:schemeClr val="accent6"/>
                </a:solidFill>
                <a:sym typeface="Arial"/>
              </a:rPr>
              <a:t>Layered Architecture</a:t>
            </a:r>
            <a:endParaRPr lang="en-US" dirty="0" smtClean="0"/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Resulting</a:t>
            </a:r>
            <a:r>
              <a:rPr lang="en-US" baseline="0" dirty="0" smtClean="0"/>
              <a:t> context</a:t>
            </a:r>
          </a:p>
          <a:p>
            <a:pPr marL="628650" lvl="1" indent="-171450">
              <a:lnSpc>
                <a:spcPct val="150000"/>
              </a:lnSpc>
              <a:buClr>
                <a:srgbClr val="008774"/>
              </a:buClr>
              <a:buFont typeface="Arial"/>
              <a:buChar char="•"/>
            </a:pPr>
            <a:r>
              <a:rPr lang="en-US" sz="1200" dirty="0" smtClean="0">
                <a:solidFill>
                  <a:schemeClr val="accent6"/>
                </a:solidFill>
                <a:sym typeface="Arial"/>
              </a:rPr>
              <a:t>Complexity becomes the enemy</a:t>
            </a:r>
          </a:p>
          <a:p>
            <a:pPr marL="628650" lvl="1" indent="-171450">
              <a:lnSpc>
                <a:spcPct val="150000"/>
              </a:lnSpc>
              <a:buClr>
                <a:srgbClr val="008774"/>
              </a:buClr>
              <a:buFont typeface="Arial"/>
              <a:buChar char="•"/>
            </a:pPr>
            <a:r>
              <a:rPr lang="en-US" sz="1200" dirty="0" smtClean="0">
                <a:solidFill>
                  <a:schemeClr val="accent6"/>
                </a:solidFill>
                <a:sym typeface="Arial"/>
              </a:rPr>
              <a:t>Overloaded web container</a:t>
            </a:r>
          </a:p>
          <a:p>
            <a:pPr marL="628650" lvl="1" indent="-171450">
              <a:lnSpc>
                <a:spcPct val="150000"/>
              </a:lnSpc>
              <a:buClr>
                <a:srgbClr val="008774"/>
              </a:buClr>
              <a:buFont typeface="Arial"/>
              <a:buChar char="•"/>
            </a:pPr>
            <a:r>
              <a:rPr lang="en-US" sz="1200" dirty="0" smtClean="0">
                <a:solidFill>
                  <a:schemeClr val="accent6"/>
                </a:solidFill>
                <a:sym typeface="Arial"/>
              </a:rPr>
              <a:t>Continuous delivery becomes burdensome</a:t>
            </a:r>
          </a:p>
          <a:p>
            <a:pPr marL="628650" lvl="1" indent="-171450">
              <a:lnSpc>
                <a:spcPct val="150000"/>
              </a:lnSpc>
              <a:buClr>
                <a:srgbClr val="008774"/>
              </a:buClr>
              <a:buFont typeface="Arial"/>
              <a:buChar char="•"/>
            </a:pPr>
            <a:r>
              <a:rPr lang="en-US" sz="1200" dirty="0" smtClean="0">
                <a:solidFill>
                  <a:schemeClr val="accent6"/>
                </a:solidFill>
                <a:sym typeface="Arial"/>
              </a:rPr>
              <a:t>Scale out</a:t>
            </a:r>
          </a:p>
          <a:p>
            <a:pPr marL="628650" lvl="1" indent="-171450">
              <a:lnSpc>
                <a:spcPct val="150000"/>
              </a:lnSpc>
              <a:buClr>
                <a:srgbClr val="008774"/>
              </a:buClr>
              <a:buFont typeface="Arial"/>
              <a:buChar char="•"/>
            </a:pPr>
            <a:r>
              <a:rPr lang="en-US" sz="1200" dirty="0" smtClean="0">
                <a:solidFill>
                  <a:schemeClr val="accent6"/>
                </a:solidFill>
                <a:sym typeface="Arial"/>
              </a:rPr>
              <a:t>Technical debt</a:t>
            </a:r>
          </a:p>
          <a:p>
            <a:pPr marL="628650" lvl="1" indent="-171450">
              <a:lnSpc>
                <a:spcPct val="150000"/>
              </a:lnSpc>
              <a:buClr>
                <a:srgbClr val="008774"/>
              </a:buClr>
              <a:buFont typeface="Arial"/>
              <a:buChar char="•"/>
            </a:pPr>
            <a:r>
              <a:rPr lang="en-US" sz="1200" dirty="0" smtClean="0">
                <a:solidFill>
                  <a:schemeClr val="accent6"/>
                </a:solidFill>
                <a:sym typeface="Arial"/>
              </a:rPr>
              <a:t>Domain specificity</a:t>
            </a:r>
          </a:p>
        </p:txBody>
      </p:sp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1606550" y="685800"/>
            <a:ext cx="3702050" cy="208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295171" y="2972430"/>
            <a:ext cx="6267659" cy="5793719"/>
          </a:xfrm>
          <a:prstGeom prst="rect">
            <a:avLst/>
          </a:prstGeom>
        </p:spPr>
        <p:txBody>
          <a:bodyPr lIns="90556" tIns="90556" rIns="90556" bIns="90556" anchor="t" anchorCtr="0">
            <a:noAutofit/>
          </a:bodyPr>
          <a:lstStyle/>
          <a:p>
            <a:endParaRPr dirty="0"/>
          </a:p>
        </p:txBody>
      </p:sp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1606550" y="685800"/>
            <a:ext cx="3702050" cy="208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295171" y="2972430"/>
            <a:ext cx="6267659" cy="5793719"/>
          </a:xfrm>
          <a:prstGeom prst="rect">
            <a:avLst/>
          </a:prstGeom>
        </p:spPr>
        <p:txBody>
          <a:bodyPr lIns="90556" tIns="90556" rIns="90556" bIns="90556" anchor="t" anchorCtr="0">
            <a:noAutofit/>
          </a:bodyPr>
          <a:lstStyle/>
          <a:p>
            <a:endParaRPr dirty="0"/>
          </a:p>
        </p:txBody>
      </p:sp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1606550" y="685800"/>
            <a:ext cx="3702050" cy="208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295171" y="2972430"/>
            <a:ext cx="6267659" cy="5793719"/>
          </a:xfrm>
          <a:prstGeom prst="rect">
            <a:avLst/>
          </a:prstGeom>
        </p:spPr>
        <p:txBody>
          <a:bodyPr lIns="90556" tIns="90556" rIns="90556" bIns="90556" anchor="t" anchorCtr="0">
            <a:noAutofit/>
          </a:bodyPr>
          <a:lstStyle/>
          <a:p>
            <a:endParaRPr dirty="0"/>
          </a:p>
        </p:txBody>
      </p:sp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1606550" y="685800"/>
            <a:ext cx="3702050" cy="208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295171" y="2972430"/>
            <a:ext cx="6267659" cy="5793719"/>
          </a:xfrm>
          <a:prstGeom prst="rect">
            <a:avLst/>
          </a:prstGeom>
        </p:spPr>
        <p:txBody>
          <a:bodyPr lIns="90556" tIns="90556" rIns="90556" bIns="90556" anchor="t" anchorCtr="0">
            <a:noAutofit/>
          </a:bodyPr>
          <a:lstStyle/>
          <a:p>
            <a:endParaRPr dirty="0"/>
          </a:p>
        </p:txBody>
      </p:sp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1606550" y="685800"/>
            <a:ext cx="3702050" cy="208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295171" y="2972430"/>
            <a:ext cx="6267659" cy="5793719"/>
          </a:xfrm>
          <a:prstGeom prst="rect">
            <a:avLst/>
          </a:prstGeom>
        </p:spPr>
        <p:txBody>
          <a:bodyPr lIns="90556" tIns="90556" rIns="90556" bIns="90556" anchor="t" anchorCtr="0">
            <a:noAutofit/>
          </a:bodyPr>
          <a:lstStyle/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1200" dirty="0" smtClean="0">
                <a:solidFill>
                  <a:schemeClr val="accent6"/>
                </a:solidFill>
                <a:sym typeface="Arial"/>
              </a:rPr>
              <a:t>Locate the code that represents the functionality that will be refactored</a:t>
            </a:r>
          </a:p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1200" dirty="0" smtClean="0">
                <a:solidFill>
                  <a:schemeClr val="accent6"/>
                </a:solidFill>
                <a:sym typeface="Arial"/>
              </a:rPr>
              <a:t>Identify a service interface that will be the “go-to” for the rest of the monolith</a:t>
            </a:r>
          </a:p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1200" dirty="0" smtClean="0">
                <a:solidFill>
                  <a:schemeClr val="accent6"/>
                </a:solidFill>
                <a:sym typeface="Arial"/>
              </a:rPr>
              <a:t>Use the proxy pattern and modify existing code so that it exclusively funnels through this service interface</a:t>
            </a:r>
          </a:p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1200" dirty="0" smtClean="0">
                <a:solidFill>
                  <a:schemeClr val="accent6"/>
                </a:solidFill>
                <a:sym typeface="Arial"/>
              </a:rPr>
              <a:t>Create an implementation for the monolith to talk to our new microservice, and provide code to bridge any “impedance mismatch”</a:t>
            </a:r>
          </a:p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1200" dirty="0" smtClean="0">
                <a:solidFill>
                  <a:schemeClr val="accent6"/>
                </a:solidFill>
                <a:sym typeface="Arial"/>
              </a:rPr>
              <a:t>Point the monolith to the new service via the new implementation</a:t>
            </a:r>
          </a:p>
        </p:txBody>
      </p:sp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1606550" y="685800"/>
            <a:ext cx="3702050" cy="208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295171" y="2972430"/>
            <a:ext cx="6267659" cy="5793719"/>
          </a:xfrm>
          <a:prstGeom prst="rect">
            <a:avLst/>
          </a:prstGeom>
        </p:spPr>
        <p:txBody>
          <a:bodyPr lIns="90556" tIns="90556" rIns="90556" bIns="90556" anchor="t" anchorCtr="0">
            <a:noAutofit/>
          </a:bodyPr>
          <a:lstStyle/>
          <a:p>
            <a:endParaRPr dirty="0"/>
          </a:p>
        </p:txBody>
      </p:sp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1606550" y="685800"/>
            <a:ext cx="3702050" cy="208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295171" y="2972430"/>
            <a:ext cx="6267659" cy="5793719"/>
          </a:xfrm>
          <a:prstGeom prst="rect">
            <a:avLst/>
          </a:prstGeom>
        </p:spPr>
        <p:txBody>
          <a:bodyPr lIns="90556" tIns="90556" rIns="90556" bIns="90556" anchor="t" anchorCtr="0">
            <a:noAutofit/>
          </a:bodyPr>
          <a:lstStyle/>
          <a:p>
            <a:endParaRPr dirty="0"/>
          </a:p>
        </p:txBody>
      </p:sp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1606550" y="685800"/>
            <a:ext cx="3702050" cy="208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295171" y="2972430"/>
            <a:ext cx="6267659" cy="5793719"/>
          </a:xfrm>
          <a:prstGeom prst="rect">
            <a:avLst/>
          </a:prstGeom>
        </p:spPr>
        <p:txBody>
          <a:bodyPr lIns="90556" tIns="90556" rIns="90556" bIns="90556" anchor="t" anchorCtr="0">
            <a:noAutofit/>
          </a:bodyPr>
          <a:lstStyle/>
          <a:p>
            <a:r>
              <a:rPr lang="en-US" dirty="0" smtClean="0"/>
              <a:t>Service Discovery - we need a simple approach to enable locating microservices by name and at a known catalog endpoint. And use this dynamically at runtime</a:t>
            </a:r>
          </a:p>
          <a:p>
            <a:endParaRPr lang="en-US" dirty="0" smtClean="0"/>
          </a:p>
          <a:p>
            <a:r>
              <a:rPr lang="en-US" dirty="0" smtClean="0"/>
              <a:t>Circuit Breaker - if a service becomes unavailable, a “fallback method (to an alternative service with similar functionality) can be invoked instead. Normal operations is automatically restored once the failing service is available</a:t>
            </a:r>
          </a:p>
          <a:p>
            <a:endParaRPr dirty="0"/>
          </a:p>
        </p:txBody>
      </p:sp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1606550" y="685800"/>
            <a:ext cx="3702050" cy="208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295171" y="2972430"/>
            <a:ext cx="6267659" cy="5793719"/>
          </a:xfrm>
          <a:prstGeom prst="rect">
            <a:avLst/>
          </a:prstGeom>
        </p:spPr>
        <p:txBody>
          <a:bodyPr lIns="90556" tIns="90556" rIns="90556" bIns="90556" anchor="t" anchorCtr="0">
            <a:noAutofit/>
          </a:bodyPr>
          <a:lstStyle/>
          <a:p>
            <a:endParaRPr dirty="0"/>
          </a:p>
        </p:txBody>
      </p:sp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1606550" y="685800"/>
            <a:ext cx="3702050" cy="208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295171" y="2972430"/>
            <a:ext cx="6267659" cy="5793719"/>
          </a:xfrm>
          <a:prstGeom prst="rect">
            <a:avLst/>
          </a:prstGeom>
        </p:spPr>
        <p:txBody>
          <a:bodyPr lIns="90556" tIns="90556" rIns="90556" bIns="90556" anchor="t" anchorCtr="0">
            <a:noAutofit/>
          </a:bodyPr>
          <a:lstStyle/>
          <a:p>
            <a:r>
              <a:rPr lang="en-US" dirty="0" smtClean="0"/>
              <a:t>Service Discovery - we need a simple approach to enable locating microservices by name and at a known catalog endpoint. And use this dynamically at runtime</a:t>
            </a:r>
          </a:p>
          <a:p>
            <a:endParaRPr lang="en-US" dirty="0" smtClean="0"/>
          </a:p>
          <a:p>
            <a:r>
              <a:rPr lang="en-US" dirty="0" smtClean="0"/>
              <a:t>Circuit Breaker - if a service becomes unavailable, a “fallback method (to an alternative service with similar functionality) can be invoked instead. Normal operations is automatically restored once the failing service is available</a:t>
            </a:r>
          </a:p>
          <a:p>
            <a:endParaRPr dirty="0"/>
          </a:p>
        </p:txBody>
      </p:sp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1606550" y="685800"/>
            <a:ext cx="3702050" cy="208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295171" y="2972430"/>
            <a:ext cx="6267659" cy="5793719"/>
          </a:xfrm>
          <a:prstGeom prst="rect">
            <a:avLst/>
          </a:prstGeom>
        </p:spPr>
        <p:txBody>
          <a:bodyPr lIns="90556" tIns="90556" rIns="90556" bIns="90556" anchor="t" anchorCtr="0">
            <a:no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 smtClean="0">
                <a:solidFill>
                  <a:schemeClr val="accent1"/>
                </a:solidFill>
                <a:sym typeface="Arial"/>
              </a:rPr>
              <a:t>The object here is</a:t>
            </a:r>
            <a:r>
              <a:rPr lang="en-US" sz="1200" b="0" baseline="0" dirty="0" smtClean="0">
                <a:solidFill>
                  <a:schemeClr val="accent1"/>
                </a:solidFill>
                <a:sym typeface="Arial"/>
              </a:rPr>
              <a:t> if you fail then fail fast</a:t>
            </a:r>
            <a:endParaRPr lang="en-US" sz="1200" b="0" dirty="0" smtClean="0">
              <a:solidFill>
                <a:schemeClr val="accent1"/>
              </a:solidFill>
              <a:sym typeface="Arial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dirty="0" smtClean="0">
              <a:solidFill>
                <a:schemeClr val="accent1"/>
              </a:solidFill>
              <a:sym typeface="Arial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 smtClean="0">
                <a:solidFill>
                  <a:schemeClr val="accent1"/>
                </a:solidFill>
                <a:sym typeface="Arial"/>
              </a:rPr>
              <a:t>What is the methodology for designing a microservice?</a:t>
            </a:r>
            <a:endParaRPr lang="en-US" sz="1200" dirty="0" smtClean="0">
              <a:solidFill>
                <a:schemeClr val="accent1"/>
              </a:solidFill>
              <a:sym typeface="Arial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 smtClean="0">
              <a:solidFill>
                <a:schemeClr val="accent1"/>
              </a:solidFill>
              <a:sym typeface="Arial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solidFill>
                  <a:schemeClr val="accent1"/>
                </a:solidFill>
                <a:sym typeface="Arial"/>
              </a:rPr>
              <a:t>How to break up a monolith?</a:t>
            </a:r>
          </a:p>
          <a:p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solidFill>
                  <a:schemeClr val="accent1"/>
                </a:solidFill>
                <a:sym typeface="Arial"/>
              </a:rPr>
              <a:t>What are the design patterns? </a:t>
            </a:r>
          </a:p>
        </p:txBody>
      </p:sp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1606550" y="685800"/>
            <a:ext cx="3702050" cy="208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295171" y="2972430"/>
            <a:ext cx="6267659" cy="5793719"/>
          </a:xfrm>
          <a:prstGeom prst="rect">
            <a:avLst/>
          </a:prstGeom>
        </p:spPr>
        <p:txBody>
          <a:bodyPr lIns="90556" tIns="90556" rIns="90556" bIns="90556" anchor="t" anchorCtr="0">
            <a:noAutofit/>
          </a:bodyPr>
          <a:lstStyle/>
          <a:p>
            <a:r>
              <a:rPr lang="en-US" dirty="0" smtClean="0"/>
              <a:t>Service Discovery - we need a simple approach to enable locating microservices by name and at a known catalog endpoint. And use this dynamically at runtime</a:t>
            </a:r>
          </a:p>
          <a:p>
            <a:endParaRPr lang="en-US" dirty="0" smtClean="0"/>
          </a:p>
          <a:p>
            <a:r>
              <a:rPr lang="en-US" dirty="0" smtClean="0"/>
              <a:t>Circuit Breaker - if a service becomes unavailable, a “fallback method (to an alternative service with similar functionality) can be invoked instead. Normal operations is automatically restored once the failing service is available</a:t>
            </a:r>
          </a:p>
          <a:p>
            <a:endParaRPr dirty="0"/>
          </a:p>
        </p:txBody>
      </p:sp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1606550" y="685800"/>
            <a:ext cx="3702050" cy="208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295171" y="2972430"/>
            <a:ext cx="6267659" cy="5793719"/>
          </a:xfrm>
          <a:prstGeom prst="rect">
            <a:avLst/>
          </a:prstGeom>
        </p:spPr>
        <p:txBody>
          <a:bodyPr lIns="90556" tIns="90556" rIns="90556" bIns="90556" anchor="t" anchorCtr="0">
            <a:noAutofit/>
          </a:bodyPr>
          <a:lstStyle/>
          <a:p>
            <a:endParaRPr dirty="0"/>
          </a:p>
        </p:txBody>
      </p:sp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1606550" y="685800"/>
            <a:ext cx="3702050" cy="208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Domain driven design effort begins where domain modeling ends. </a:t>
            </a:r>
            <a:r>
              <a:rPr lang="en-US" dirty="0" err="1" smtClean="0"/>
              <a:t>Ramnivas</a:t>
            </a:r>
            <a:r>
              <a:rPr lang="en-US" dirty="0" smtClean="0"/>
              <a:t> </a:t>
            </a:r>
            <a:r>
              <a:rPr lang="en-US" dirty="0" err="1" smtClean="0"/>
              <a:t>Laddad</a:t>
            </a:r>
            <a:r>
              <a:rPr lang="en-US" dirty="0" smtClean="0"/>
              <a:t> recommends the following steps on how to go about implementing a domain object model. He emphasizes on putting more focus on domain objects than services in the domain model.</a:t>
            </a:r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Start with domain entities and domain logic.</a:t>
            </a:r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Start without a service layer initially and only add services where the logic doesn't belong in any domain entity or value object.</a:t>
            </a:r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Use Ubiquitous Language, Design by Contract (</a:t>
            </a:r>
            <a:r>
              <a:rPr lang="en-US" dirty="0" err="1" smtClean="0"/>
              <a:t>DbC</a:t>
            </a:r>
            <a:r>
              <a:rPr lang="en-US" dirty="0" smtClean="0"/>
              <a:t>), Automated Tests, CI and Refactoring to make the implementation as closely aligned as possible with the domain model.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5E0D42-653B-D743-8A40-7FC34906D640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36648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90571" tIns="45286" rIns="90571" bIns="45286"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80693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295171" y="2972430"/>
            <a:ext cx="6267659" cy="5793719"/>
          </a:xfrm>
          <a:prstGeom prst="rect">
            <a:avLst/>
          </a:prstGeom>
        </p:spPr>
        <p:txBody>
          <a:bodyPr lIns="90556" tIns="90556" rIns="90556" bIns="90556" anchor="t" anchorCtr="0">
            <a:noAutofit/>
          </a:bodyPr>
          <a:lstStyle/>
          <a:p>
            <a:r>
              <a:rPr lang="en-US" dirty="0" smtClean="0"/>
              <a:t>Rise of the Jedi</a:t>
            </a:r>
            <a:r>
              <a:rPr lang="en-US" baseline="0" dirty="0" smtClean="0"/>
              <a:t> is the focus here, design patterns and architecture to move us away from the dark side</a:t>
            </a:r>
          </a:p>
        </p:txBody>
      </p:sp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1606550" y="685800"/>
            <a:ext cx="3702050" cy="208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295171" y="2972430"/>
            <a:ext cx="6267659" cy="5793719"/>
          </a:xfrm>
          <a:prstGeom prst="rect">
            <a:avLst/>
          </a:prstGeom>
        </p:spPr>
        <p:txBody>
          <a:bodyPr lIns="90556" tIns="90556" rIns="90556" bIns="90556" anchor="t" anchorCtr="0">
            <a:noAutofit/>
          </a:bodyPr>
          <a:lstStyle/>
          <a:p>
            <a:endParaRPr dirty="0"/>
          </a:p>
        </p:txBody>
      </p:sp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1606550" y="685800"/>
            <a:ext cx="3702050" cy="208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295171" y="2972430"/>
            <a:ext cx="6267659" cy="5793719"/>
          </a:xfrm>
          <a:prstGeom prst="rect">
            <a:avLst/>
          </a:prstGeom>
        </p:spPr>
        <p:txBody>
          <a:bodyPr lIns="90556" tIns="90556" rIns="90556" bIns="90556" anchor="t" anchorCtr="0">
            <a:no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Picture from http://www.quikmaneuvers.com/principles_of_strategy.html need to check on license</a:t>
            </a:r>
            <a:r>
              <a:rPr lang="en-US" baseline="0" dirty="0" smtClean="0"/>
              <a:t> rights</a:t>
            </a:r>
            <a:endParaRPr lang="en-US" dirty="0" smtClean="0"/>
          </a:p>
        </p:txBody>
      </p:sp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1606550" y="685800"/>
            <a:ext cx="3702050" cy="208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295171" y="2972430"/>
            <a:ext cx="6267659" cy="5793719"/>
          </a:xfrm>
          <a:prstGeom prst="rect">
            <a:avLst/>
          </a:prstGeom>
        </p:spPr>
        <p:txBody>
          <a:bodyPr lIns="90556" tIns="90556" rIns="90556" bIns="90556" anchor="t" anchorCtr="0">
            <a:noAutofit/>
          </a:bodyPr>
          <a:lstStyle/>
          <a:p>
            <a:r>
              <a:rPr lang="en-US" dirty="0" smtClean="0"/>
              <a:t>Public domain photo</a:t>
            </a:r>
            <a:r>
              <a:rPr lang="en-US" baseline="0" dirty="0" smtClean="0"/>
              <a:t> </a:t>
            </a:r>
            <a:r>
              <a:rPr lang="en-US" dirty="0" smtClean="0"/>
              <a:t>https://en.wikipedia.org/wiki/Testudo_formation#/media/File:Wenceslas_Hollar_-_A_testudo.jpg</a:t>
            </a:r>
          </a:p>
        </p:txBody>
      </p:sp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1606550" y="685800"/>
            <a:ext cx="3702050" cy="208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295171" y="2972430"/>
            <a:ext cx="6267659" cy="5793719"/>
          </a:xfrm>
          <a:prstGeom prst="rect">
            <a:avLst/>
          </a:prstGeom>
        </p:spPr>
        <p:txBody>
          <a:bodyPr lIns="90556" tIns="90556" rIns="90556" bIns="90556" anchor="t" anchorCtr="0">
            <a:noAutofit/>
          </a:bodyPr>
          <a:lstStyle/>
          <a:p>
            <a:endParaRPr dirty="0"/>
          </a:p>
        </p:txBody>
      </p:sp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1606550" y="685800"/>
            <a:ext cx="3702050" cy="208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4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722" y="149918"/>
            <a:ext cx="8796928" cy="474445"/>
          </a:xfrm>
          <a:prstGeom prst="rect">
            <a:avLst/>
          </a:prstGeom>
        </p:spPr>
        <p:txBody>
          <a:bodyPr/>
          <a:lstStyle>
            <a:lvl1pPr algn="l">
              <a:defRPr sz="2800" b="1">
                <a:solidFill>
                  <a:srgbClr val="008774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07C09-8A41-3B46-A636-3955072BBB4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114300" y="624363"/>
            <a:ext cx="8796338" cy="28856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800">
                <a:solidFill>
                  <a:srgbClr val="7F7F7F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Click to edit Master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52528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 txBox="1">
            <a:spLocks noGrp="1"/>
          </p:cNvSpPr>
          <p:nvPr>
            <p:ph type="title"/>
          </p:nvPr>
        </p:nvSpPr>
        <p:spPr>
          <a:xfrm>
            <a:off x="633416" y="357187"/>
            <a:ext cx="7877175" cy="857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ctr" rtl="0">
              <a:spcBef>
                <a:spcPts val="0"/>
              </a:spcBef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76200" algn="ctr" rtl="0">
              <a:spcBef>
                <a:spcPts val="0"/>
              </a:spcBef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65100" algn="ctr" rtl="0">
              <a:spcBef>
                <a:spcPts val="0"/>
              </a:spcBef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algn="ctr" rtl="0">
              <a:spcBef>
                <a:spcPts val="0"/>
              </a:spcBef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30200" algn="ctr" rtl="0">
              <a:spcBef>
                <a:spcPts val="0"/>
              </a:spcBef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19100" algn="ctr" rtl="0">
              <a:spcBef>
                <a:spcPts val="0"/>
              </a:spcBef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08000" algn="ctr" rtl="0">
              <a:spcBef>
                <a:spcPts val="0"/>
              </a:spcBef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algn="ctr" rtl="0">
              <a:spcBef>
                <a:spcPts val="0"/>
              </a:spcBef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73100" algn="ctr" rtl="0">
              <a:spcBef>
                <a:spcPts val="0"/>
              </a:spcBef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09" name="Shape 209"/>
          <p:cNvSpPr txBox="1">
            <a:spLocks noGrp="1"/>
          </p:cNvSpPr>
          <p:nvPr>
            <p:ph type="sldNum" idx="12"/>
          </p:nvPr>
        </p:nvSpPr>
        <p:spPr>
          <a:xfrm>
            <a:off x="8810928" y="5010157"/>
            <a:ext cx="102642" cy="9233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600" b="0" i="0" u="none" strike="noStrike" cap="none" baseline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600" b="0" i="0" u="none" strike="noStrike" cap="none" baseline="0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6084140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 txBox="1">
            <a:spLocks noGrp="1"/>
          </p:cNvSpPr>
          <p:nvPr>
            <p:ph type="sldNum" idx="12"/>
          </p:nvPr>
        </p:nvSpPr>
        <p:spPr>
          <a:xfrm>
            <a:off x="8553450" y="5021494"/>
            <a:ext cx="533399" cy="127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800" b="0" i="0" u="none" strike="noStrike" cap="none" baseline="0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800" b="0" i="0" u="none" strike="noStrike" cap="none" baseline="0" dirty="0">
              <a:solidFill>
                <a:srgbClr val="4D4D4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Shape 292"/>
          <p:cNvSpPr txBox="1">
            <a:spLocks noGrp="1"/>
          </p:cNvSpPr>
          <p:nvPr>
            <p:ph type="title"/>
          </p:nvPr>
        </p:nvSpPr>
        <p:spPr>
          <a:xfrm>
            <a:off x="366712" y="325437"/>
            <a:ext cx="8410576" cy="6238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l" rtl="0">
              <a:spcBef>
                <a:spcPts val="0"/>
              </a:spcBef>
              <a:buClr>
                <a:srgbClr val="2C95DD"/>
              </a:buClr>
              <a:buNone/>
              <a:defRPr sz="3200">
                <a:solidFill>
                  <a:srgbClr val="2C95DD"/>
                </a:solidFill>
              </a:defRPr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93" name="Shape 293"/>
          <p:cNvSpPr txBox="1">
            <a:spLocks noGrp="1"/>
          </p:cNvSpPr>
          <p:nvPr>
            <p:ph type="body" idx="1"/>
          </p:nvPr>
        </p:nvSpPr>
        <p:spPr>
          <a:xfrm>
            <a:off x="366713" y="1074737"/>
            <a:ext cx="8410576" cy="342900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indent="-50800" algn="l" rtl="0">
              <a:spcBef>
                <a:spcPts val="560"/>
              </a:spcBef>
              <a:buClr>
                <a:srgbClr val="2C95DD"/>
              </a:buClr>
              <a:buFont typeface="Arial"/>
              <a:buChar char="•"/>
              <a:defRPr sz="2800">
                <a:solidFill>
                  <a:schemeClr val="dk1"/>
                </a:solidFill>
              </a:defRPr>
            </a:lvl1pPr>
            <a:lvl2pPr marL="742950" indent="-133350" algn="l" rtl="0">
              <a:spcBef>
                <a:spcPts val="480"/>
              </a:spcBef>
              <a:buClr>
                <a:srgbClr val="2C95DD"/>
              </a:buClr>
              <a:buFont typeface="Arial"/>
              <a:buChar char="–"/>
              <a:defRPr sz="2400">
                <a:solidFill>
                  <a:schemeClr val="dk1"/>
                </a:solidFill>
              </a:defRPr>
            </a:lvl2pPr>
            <a:lvl3pPr marL="1143000" indent="-101600" algn="l" rtl="0">
              <a:spcBef>
                <a:spcPts val="400"/>
              </a:spcBef>
              <a:buClr>
                <a:srgbClr val="2C95DD"/>
              </a:buClr>
              <a:buFont typeface="Arial"/>
              <a:buChar char="•"/>
              <a:defRPr sz="2000">
                <a:solidFill>
                  <a:schemeClr val="dk1"/>
                </a:solidFill>
              </a:defRPr>
            </a:lvl3pPr>
            <a:lvl4pPr marL="1600200" indent="-114300" algn="l" rtl="0">
              <a:spcBef>
                <a:spcPts val="360"/>
              </a:spcBef>
              <a:buClr>
                <a:srgbClr val="2C95DD"/>
              </a:buClr>
              <a:buFont typeface="Arial"/>
              <a:buChar char="–"/>
              <a:defRPr sz="1800">
                <a:solidFill>
                  <a:schemeClr val="dk1"/>
                </a:solidFill>
              </a:defRPr>
            </a:lvl4pPr>
            <a:lvl5pPr marL="2057400" indent="-114300" algn="l" rtl="0">
              <a:spcBef>
                <a:spcPts val="360"/>
              </a:spcBef>
              <a:buClr>
                <a:srgbClr val="2C95DD"/>
              </a:buClr>
              <a:buFont typeface="Arial"/>
              <a:buChar char="»"/>
              <a:defRPr sz="1800">
                <a:solidFill>
                  <a:schemeClr val="dk1"/>
                </a:solidFill>
              </a:defRPr>
            </a:lvl5pPr>
            <a:lvl6pPr marL="25146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051544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722" y="149918"/>
            <a:ext cx="8796928" cy="474445"/>
          </a:xfrm>
          <a:prstGeom prst="rect">
            <a:avLst/>
          </a:prstGeom>
        </p:spPr>
        <p:txBody>
          <a:bodyPr/>
          <a:lstStyle>
            <a:lvl1pPr algn="l">
              <a:defRPr sz="2800" b="1">
                <a:solidFill>
                  <a:srgbClr val="008774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247" y="4861463"/>
            <a:ext cx="373338" cy="273844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DA07C09-8A41-3B46-A636-3955072BBB4F}" type="slidenum">
              <a:rPr lang="en-US" smtClean="0">
                <a:solidFill>
                  <a:srgbClr val="FFFFFF">
                    <a:lumMod val="65000"/>
                  </a:srgbClr>
                </a:solidFill>
                <a:latin typeface="Arial"/>
              </a:rPr>
              <a:pPr/>
              <a:t>‹#›</a:t>
            </a:fld>
            <a:endParaRPr lang="en-US" dirty="0">
              <a:solidFill>
                <a:srgbClr val="FFFFFF">
                  <a:lumMod val="65000"/>
                </a:srgbClr>
              </a:solidFill>
              <a:latin typeface="Arial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114300" y="624363"/>
            <a:ext cx="8796338" cy="28856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800">
                <a:solidFill>
                  <a:srgbClr val="7F7F7F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Click to edit Master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69519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00877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7" name="Picture 6" descr="Pivotal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415" y="4854091"/>
            <a:ext cx="712061" cy="173736"/>
          </a:xfrm>
          <a:prstGeom prst="rect">
            <a:avLst/>
          </a:prstGeom>
        </p:spPr>
      </p:pic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247" y="4861463"/>
            <a:ext cx="373338" cy="273844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DA07C09-8A41-3B46-A636-3955072BBB4F}" type="slidenum">
              <a:rPr lang="en-US" smtClean="0">
                <a:solidFill>
                  <a:srgbClr val="FFFFFF">
                    <a:lumMod val="65000"/>
                  </a:srgbClr>
                </a:solidFill>
                <a:latin typeface="Arial"/>
              </a:rPr>
              <a:pPr/>
              <a:t>‹#›</a:t>
            </a:fld>
            <a:endParaRPr lang="en-US" dirty="0">
              <a:solidFill>
                <a:srgbClr val="FFFFFF">
                  <a:lumMod val="65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632247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Blank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247" y="4861463"/>
            <a:ext cx="373338" cy="273844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DA07C09-8A41-3B46-A636-3955072BBB4F}" type="slidenum">
              <a:rPr lang="en-US" smtClean="0">
                <a:solidFill>
                  <a:srgbClr val="FFFFFF">
                    <a:lumMod val="65000"/>
                  </a:srgbClr>
                </a:solidFill>
                <a:latin typeface="Arial"/>
              </a:rPr>
              <a:pPr/>
              <a:t>‹#›</a:t>
            </a:fld>
            <a:endParaRPr lang="en-US" dirty="0">
              <a:solidFill>
                <a:srgbClr val="FFFFFF">
                  <a:lumMod val="65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302762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66725" y="240820"/>
            <a:ext cx="8410575" cy="460375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>
              <a:lnSpc>
                <a:spcPct val="90000"/>
              </a:lnSpc>
              <a:defRPr sz="32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810440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524348" y="4651813"/>
            <a:ext cx="2133600" cy="274637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2A933A-CCB3-5F4E-BECE-55F24E394E11}" type="slidenum">
              <a:rPr lang="en-US" smtClean="0">
                <a:solidFill>
                  <a:srgbClr val="000000">
                    <a:tint val="75000"/>
                  </a:srgbClr>
                </a:solidFill>
                <a:latin typeface="Arial"/>
              </a:rPr>
              <a:pPr/>
              <a:t>‹#›</a:t>
            </a:fld>
            <a:endParaRPr lang="en-US" dirty="0">
              <a:solidFill>
                <a:srgbClr val="000000">
                  <a:tint val="75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983397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>
            <a:spLocks noGrp="1"/>
          </p:cNvSpPr>
          <p:nvPr>
            <p:ph type="title"/>
          </p:nvPr>
        </p:nvSpPr>
        <p:spPr>
          <a:xfrm>
            <a:off x="633425" y="357188"/>
            <a:ext cx="7877175" cy="85725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3643120172"/>
      </p:ext>
    </p:extLst>
  </p:cSld>
  <p:clrMapOvr>
    <a:masterClrMapping/>
  </p:clrMapOvr>
  <p:transition xmlns:p14="http://schemas.microsoft.com/office/powerpoint/2010/main"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rgbClr val="0E675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6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524348" y="4651813"/>
            <a:ext cx="2133600" cy="274637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fld id="{602A933A-CCB3-5F4E-BECE-55F24E394E11}" type="slidenum">
              <a:rPr lang="en-US" smtClean="0">
                <a:solidFill>
                  <a:prstClr val="white"/>
                </a:solidFill>
                <a:latin typeface="Arial"/>
              </a:rPr>
              <a:pPr/>
              <a:t>‹#›</a:t>
            </a:fld>
            <a:endParaRPr lang="en-US" dirty="0">
              <a:solidFill>
                <a:prstClr val="white"/>
              </a:solidFill>
              <a:latin typeface="Arial"/>
            </a:endParaRPr>
          </a:p>
        </p:txBody>
      </p:sp>
      <p:pic>
        <p:nvPicPr>
          <p:cNvPr id="7" name="Picture 6" descr="pivotal_green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8438" y="4656658"/>
            <a:ext cx="831214" cy="204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58868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722" y="149918"/>
            <a:ext cx="8796928" cy="474445"/>
          </a:xfrm>
          <a:prstGeom prst="rect">
            <a:avLst/>
          </a:prstGeom>
        </p:spPr>
        <p:txBody>
          <a:bodyPr/>
          <a:lstStyle>
            <a:lvl1pPr algn="l">
              <a:defRPr sz="2800" b="1">
                <a:solidFill>
                  <a:srgbClr val="008774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247" y="4861463"/>
            <a:ext cx="373338" cy="273844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DA07C09-8A41-3B46-A636-3955072BBB4F}" type="slidenum">
              <a:rPr lang="en-US" smtClean="0">
                <a:solidFill>
                  <a:srgbClr val="FFFFFF">
                    <a:lumMod val="65000"/>
                  </a:srgbClr>
                </a:solidFill>
                <a:latin typeface="Arial"/>
              </a:rPr>
              <a:pPr/>
              <a:t>‹#›</a:t>
            </a:fld>
            <a:endParaRPr lang="en-US" dirty="0">
              <a:solidFill>
                <a:srgbClr val="FFFFFF">
                  <a:lumMod val="65000"/>
                </a:srgbClr>
              </a:solidFill>
              <a:latin typeface="Arial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114300" y="624363"/>
            <a:ext cx="8796338" cy="28856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800">
                <a:solidFill>
                  <a:srgbClr val="7F7F7F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Click to edit Master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9144000" cy="53993"/>
          </a:xfrm>
          <a:prstGeom prst="rect">
            <a:avLst/>
          </a:prstGeom>
          <a:solidFill>
            <a:srgbClr val="00877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936580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07C09-8A41-3B46-A636-3955072BBB4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97568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00877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7" name="Picture 6" descr="Pivotal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415" y="4854091"/>
            <a:ext cx="712061" cy="173736"/>
          </a:xfrm>
          <a:prstGeom prst="rect">
            <a:avLst/>
          </a:prstGeom>
        </p:spPr>
      </p:pic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247" y="4861463"/>
            <a:ext cx="373338" cy="273844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DA07C09-8A41-3B46-A636-3955072BBB4F}" type="slidenum">
              <a:rPr lang="en-US" smtClean="0">
                <a:solidFill>
                  <a:srgbClr val="FFFFFF">
                    <a:lumMod val="65000"/>
                  </a:srgbClr>
                </a:solidFill>
                <a:latin typeface="Arial"/>
              </a:rPr>
              <a:pPr/>
              <a:t>‹#›</a:t>
            </a:fld>
            <a:endParaRPr lang="en-US" dirty="0">
              <a:solidFill>
                <a:srgbClr val="FFFFFF">
                  <a:lumMod val="65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459650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Blank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247" y="4861463"/>
            <a:ext cx="373338" cy="273844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DA07C09-8A41-3B46-A636-3955072BBB4F}" type="slidenum">
              <a:rPr lang="en-US" smtClean="0">
                <a:solidFill>
                  <a:srgbClr val="FFFFFF">
                    <a:lumMod val="65000"/>
                  </a:srgbClr>
                </a:solidFill>
                <a:latin typeface="Arial"/>
              </a:rPr>
              <a:pPr/>
              <a:t>‹#›</a:t>
            </a:fld>
            <a:endParaRPr lang="en-US" dirty="0">
              <a:solidFill>
                <a:srgbClr val="FFFFFF">
                  <a:lumMod val="65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939227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66725" y="240820"/>
            <a:ext cx="8410575" cy="460375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>
              <a:lnSpc>
                <a:spcPct val="90000"/>
              </a:lnSpc>
              <a:defRPr sz="32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953224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524348" y="4651813"/>
            <a:ext cx="2133600" cy="274637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2A933A-CCB3-5F4E-BECE-55F24E394E11}" type="slidenum">
              <a:rPr lang="en-US" smtClean="0">
                <a:solidFill>
                  <a:srgbClr val="000000">
                    <a:tint val="75000"/>
                  </a:srgbClr>
                </a:solidFill>
                <a:latin typeface="Arial"/>
              </a:rPr>
              <a:pPr/>
              <a:t>‹#›</a:t>
            </a:fld>
            <a:endParaRPr lang="en-US" dirty="0">
              <a:solidFill>
                <a:srgbClr val="000000">
                  <a:tint val="75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6522444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>
            <a:spLocks noGrp="1"/>
          </p:cNvSpPr>
          <p:nvPr>
            <p:ph type="title"/>
          </p:nvPr>
        </p:nvSpPr>
        <p:spPr>
          <a:xfrm>
            <a:off x="633425" y="357188"/>
            <a:ext cx="7877175" cy="85725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1999414805"/>
      </p:ext>
    </p:extLst>
  </p:cSld>
  <p:clrMapOvr>
    <a:masterClrMapping/>
  </p:clrMapOvr>
  <p:transition xmlns:p14="http://schemas.microsoft.com/office/powerpoint/2010/main"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rgbClr val="0E675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6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524348" y="4651813"/>
            <a:ext cx="2133600" cy="274637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fld id="{602A933A-CCB3-5F4E-BECE-55F24E394E11}" type="slidenum">
              <a:rPr lang="en-US" smtClean="0">
                <a:solidFill>
                  <a:prstClr val="white"/>
                </a:solidFill>
                <a:latin typeface="Arial"/>
              </a:rPr>
              <a:pPr/>
              <a:t>‹#›</a:t>
            </a:fld>
            <a:endParaRPr lang="en-US" dirty="0">
              <a:solidFill>
                <a:prstClr val="white"/>
              </a:solidFill>
              <a:latin typeface="Arial"/>
            </a:endParaRPr>
          </a:p>
        </p:txBody>
      </p:sp>
      <p:pic>
        <p:nvPicPr>
          <p:cNvPr id="7" name="Picture 6" descr="pivotal_green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8438" y="4656658"/>
            <a:ext cx="831214" cy="204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8117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722" y="149918"/>
            <a:ext cx="8796928" cy="474445"/>
          </a:xfrm>
          <a:prstGeom prst="rect">
            <a:avLst/>
          </a:prstGeom>
        </p:spPr>
        <p:txBody>
          <a:bodyPr/>
          <a:lstStyle>
            <a:lvl1pPr algn="r">
              <a:defRPr sz="2800" b="1">
                <a:solidFill>
                  <a:srgbClr val="008774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07C09-8A41-3B46-A636-3955072BBB4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97568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ck background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rgbClr val="000000"/>
          </a:solidFill>
          <a:ln w="12700" cap="flat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endParaRPr sz="1800" b="0" i="0" u="none" strike="noStrike" cap="none" baseline="0">
              <a:solidFill>
                <a:srgbClr val="FFFFFF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63" name="Shape 63"/>
          <p:cNvSpPr/>
          <p:nvPr/>
        </p:nvSpPr>
        <p:spPr>
          <a:xfrm>
            <a:off x="0" y="4629150"/>
            <a:ext cx="9144000" cy="385800"/>
          </a:xfrm>
          <a:prstGeom prst="rect">
            <a:avLst/>
          </a:prstGeom>
          <a:solidFill>
            <a:srgbClr val="00786E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endParaRPr sz="1800" b="0" i="0" u="none" strike="noStrike" cap="none" baseline="0">
              <a:solidFill>
                <a:srgbClr val="FFFFFF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64" name="Shape 64"/>
          <p:cNvSpPr txBox="1"/>
          <p:nvPr/>
        </p:nvSpPr>
        <p:spPr>
          <a:xfrm flipH="1">
            <a:off x="8553450" y="5021262"/>
            <a:ext cx="533399" cy="1238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Arial"/>
              <a:buNone/>
            </a:pPr>
            <a:fld id="{00000000-1234-1234-1234-123412341234}" type="slidenum">
              <a:rPr lang="en" sz="800" b="0" i="0" u="none" strike="noStrike" cap="none" baseline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  <a:rtl val="0"/>
              </a:rPr>
              <a:t>‹#›</a:t>
            </a:fld>
            <a:endParaRPr lang="en" sz="800" b="0" i="0" u="none" strike="noStrike" cap="none" baseline="0">
              <a:solidFill>
                <a:srgbClr val="7F7F7F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65" name="Shape 65"/>
          <p:cNvSpPr txBox="1"/>
          <p:nvPr/>
        </p:nvSpPr>
        <p:spPr>
          <a:xfrm>
            <a:off x="366712" y="5018087"/>
            <a:ext cx="2274900" cy="999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Arial"/>
              <a:buNone/>
            </a:pPr>
            <a:r>
              <a:rPr lang="en" sz="600" b="0" i="0" u="none" strike="noStrike" cap="none" baseline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  <a:rtl val="0"/>
              </a:rPr>
              <a:t>© Copyright 2013 Pivotal. All rights reserved.</a:t>
            </a:r>
          </a:p>
        </p:txBody>
      </p:sp>
      <p:pic>
        <p:nvPicPr>
          <p:cNvPr id="66" name="Shape 6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42263" y="4713287"/>
            <a:ext cx="957299" cy="220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974476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Main Page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/>
          <p:nvPr/>
        </p:nvSpPr>
        <p:spPr>
          <a:xfrm>
            <a:off x="0" y="0"/>
            <a:ext cx="9144000" cy="53999"/>
          </a:xfrm>
          <a:prstGeom prst="rect">
            <a:avLst/>
          </a:prstGeom>
          <a:solidFill>
            <a:srgbClr val="008774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" name="Shape 32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72779" y="4855076"/>
            <a:ext cx="731399" cy="171300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Shape 34"/>
          <p:cNvSpPr txBox="1">
            <a:spLocks noGrp="1"/>
          </p:cNvSpPr>
          <p:nvPr>
            <p:ph type="title"/>
          </p:nvPr>
        </p:nvSpPr>
        <p:spPr>
          <a:xfrm>
            <a:off x="108371" y="169550"/>
            <a:ext cx="9035699" cy="542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None/>
              <a:defRPr sz="2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body" idx="2"/>
          </p:nvPr>
        </p:nvSpPr>
        <p:spPr>
          <a:xfrm>
            <a:off x="192604" y="1214375"/>
            <a:ext cx="8726741" cy="3231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buClr>
                <a:schemeClr val="dk2"/>
              </a:buClr>
              <a:buSzPct val="100000"/>
              <a:buChar char="●"/>
              <a:defRPr sz="2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buClr>
                <a:schemeClr val="dk2"/>
              </a:buClr>
              <a:buChar char="●"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buClr>
                <a:schemeClr val="dk2"/>
              </a:buClr>
              <a:buChar char="●"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662554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 Blank logo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/>
          <p:nvPr/>
        </p:nvSpPr>
        <p:spPr>
          <a:xfrm>
            <a:off x="0" y="0"/>
            <a:ext cx="9144000" cy="53999"/>
          </a:xfrm>
          <a:prstGeom prst="rect">
            <a:avLst/>
          </a:prstGeom>
          <a:solidFill>
            <a:srgbClr val="008774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" name="Shape 22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72779" y="4855076"/>
            <a:ext cx="731399" cy="1713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855480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ivider 1">
    <p:spTree>
      <p:nvGrpSpPr>
        <p:cNvPr id="1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Shape 937"/>
          <p:cNvSpPr/>
          <p:nvPr/>
        </p:nvSpPr>
        <p:spPr>
          <a:xfrm>
            <a:off x="0" y="0"/>
            <a:ext cx="9144000" cy="2168525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rgbClr val="BFBFBF">
                  <a:alpha val="60784"/>
                </a:srgbClr>
              </a:gs>
            </a:gsLst>
            <a:lin ang="16200000" scaled="0"/>
          </a:gra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ctr" defTabSz="914400"/>
            <a:endParaRPr kern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  <p:sp>
        <p:nvSpPr>
          <p:cNvPr id="938" name="Shape 938"/>
          <p:cNvSpPr txBox="1">
            <a:spLocks noGrp="1"/>
          </p:cNvSpPr>
          <p:nvPr>
            <p:ph type="ctrTitle"/>
          </p:nvPr>
        </p:nvSpPr>
        <p:spPr>
          <a:xfrm>
            <a:off x="2728911" y="1006879"/>
            <a:ext cx="6048376" cy="121879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45720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91440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37160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82880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39" name="Shape 939"/>
          <p:cNvSpPr txBox="1">
            <a:spLocks noGrp="1"/>
          </p:cNvSpPr>
          <p:nvPr>
            <p:ph type="subTitle" idx="1"/>
          </p:nvPr>
        </p:nvSpPr>
        <p:spPr>
          <a:xfrm>
            <a:off x="2728913" y="2455863"/>
            <a:ext cx="6048374" cy="190170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indent="0" algn="ctr" rtl="0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28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indent="0" algn="ctr" rtl="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24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20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20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207466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"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 txBox="1">
            <a:spLocks noGrp="1"/>
          </p:cNvSpPr>
          <p:nvPr>
            <p:ph type="title"/>
          </p:nvPr>
        </p:nvSpPr>
        <p:spPr>
          <a:xfrm>
            <a:off x="366712" y="325437"/>
            <a:ext cx="8410574" cy="4603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lnSpc>
                <a:spcPct val="90000"/>
              </a:lnSpc>
              <a:spcBef>
                <a:spcPts val="0"/>
              </a:spcBef>
              <a:defRPr sz="3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96" name="Shape 296"/>
          <p:cNvSpPr txBox="1">
            <a:spLocks noGrp="1"/>
          </p:cNvSpPr>
          <p:nvPr>
            <p:ph type="body" idx="1"/>
          </p:nvPr>
        </p:nvSpPr>
        <p:spPr>
          <a:xfrm>
            <a:off x="366713" y="1074737"/>
            <a:ext cx="8410574" cy="338296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1200"/>
              </a:spcBef>
              <a:buClr>
                <a:schemeClr val="accent1"/>
              </a:buClr>
              <a:buFont typeface="Noto Symbol"/>
              <a:buChar char="•"/>
              <a:def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rtl="0">
              <a:spcBef>
                <a:spcPts val="300"/>
              </a:spcBef>
              <a:buClr>
                <a:schemeClr val="accent1"/>
              </a:buClr>
              <a:buFont typeface="Verdana"/>
              <a:buChar char="–"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rtl="0">
              <a:spcBef>
                <a:spcPts val="300"/>
              </a:spcBef>
              <a:buClr>
                <a:schemeClr val="accent1"/>
              </a:buClr>
              <a:buFont typeface="Verdana"/>
              <a:buChar char="▪"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58938" indent="-211138" rtl="0">
              <a:spcBef>
                <a:spcPts val="300"/>
              </a:spcBef>
              <a:buClr>
                <a:schemeClr val="accent1"/>
              </a:buClr>
              <a:buFont typeface="Verdana"/>
              <a:buChar char="—"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rtl="0">
              <a:spcBef>
                <a:spcPts val="300"/>
              </a:spcBef>
              <a:buClr>
                <a:schemeClr val="accent1"/>
              </a:buClr>
              <a:buFont typeface="Verdana"/>
              <a:buChar char="»"/>
              <a:defRPr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rtl="0">
              <a:spcBef>
                <a:spcPts val="0"/>
              </a:spcBef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rtl="0">
              <a:spcBef>
                <a:spcPts val="0"/>
              </a:spcBef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rtl="0">
              <a:spcBef>
                <a:spcPts val="0"/>
              </a:spcBef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rtl="0">
              <a:spcBef>
                <a:spcPts val="0"/>
              </a:spcBef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624724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Shape 476"/>
          <p:cNvSpPr txBox="1">
            <a:spLocks noGrp="1"/>
          </p:cNvSpPr>
          <p:nvPr>
            <p:ph type="title"/>
          </p:nvPr>
        </p:nvSpPr>
        <p:spPr>
          <a:xfrm>
            <a:off x="366768" y="325437"/>
            <a:ext cx="8410499" cy="460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lnSpc>
                <a:spcPct val="90000"/>
              </a:lnSpc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016881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Relationship Id="rId8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2.xml"/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theme" Target="../theme/theme3.xml"/><Relationship Id="rId9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4" Type="http://schemas.openxmlformats.org/officeDocument/2006/relationships/slideLayout" Target="../slideLayouts/slideLayout22.xml"/><Relationship Id="rId5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5.xml"/><Relationship Id="rId8" Type="http://schemas.openxmlformats.org/officeDocument/2006/relationships/theme" Target="../theme/theme4.xml"/><Relationship Id="rId9" Type="http://schemas.openxmlformats.org/officeDocument/2006/relationships/image" Target="../media/image1.png"/><Relationship Id="rId1" Type="http://schemas.openxmlformats.org/officeDocument/2006/relationships/slideLayout" Target="../slideLayouts/slideLayout19.xml"/><Relationship Id="rId2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21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797" y="4823363"/>
            <a:ext cx="373338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defRPr>
            </a:lvl1pPr>
          </a:lstStyle>
          <a:p>
            <a:fld id="{ADA07C09-8A41-3B46-A636-3955072BBB4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 descr="pivotal_teal.png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2780" y="4855076"/>
            <a:ext cx="731520" cy="171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1523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732" r:id="rId2"/>
    <p:sldLayoutId id="2147483733" r:id="rId3"/>
    <p:sldLayoutId id="2147483734" r:id="rId4"/>
    <p:sldLayoutId id="2147483735" r:id="rId5"/>
    <p:sldLayoutId id="2147483736" r:id="rId6"/>
  </p:sldLayoutIdLst>
  <p:timing>
    <p:tnLst>
      <p:par>
        <p:cTn xmlns:p14="http://schemas.microsoft.com/office/powerpoint/2010/main" id="1" dur="indefinite" restart="never" nodeType="tmRoot"/>
      </p:par>
    </p:tnLst>
  </p:timing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2128"/>
        </a:solidFill>
        <a:effectLst/>
      </p:bgPr>
    </p:bg>
    <p:spTree>
      <p:nvGrpSpPr>
        <p:cNvPr id="1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Shape 931"/>
          <p:cNvSpPr txBox="1"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45720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91440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37160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82880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32" name="Shape 932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indent="-1397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•"/>
              <a:defRPr sz="3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indent="-1079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–"/>
              <a:defRPr sz="2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indent="-762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•"/>
              <a:defRPr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–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»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33" name="Shape 933"/>
          <p:cNvSpPr txBox="1">
            <a:spLocks noGrp="1"/>
          </p:cNvSpPr>
          <p:nvPr>
            <p:ph type="dt" idx="10"/>
          </p:nvPr>
        </p:nvSpPr>
        <p:spPr>
          <a:xfrm>
            <a:off x="457200" y="4767262"/>
            <a:ext cx="2133599" cy="27463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spcAft>
                <a:spcPts val="0"/>
              </a:spcAft>
              <a:defRPr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178" marR="0" indent="-12678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354" marR="0" indent="-12653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532" marR="0" indent="-12631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708" marR="0" indent="-12607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5886" marR="0" indent="-12586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062" marR="0" indent="-12562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240" marR="0" indent="-12539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417" marR="0" indent="-12517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defTabSz="914400"/>
            <a:endParaRPr kern="0">
              <a:rtl val="0"/>
            </a:endParaRPr>
          </a:p>
        </p:txBody>
      </p:sp>
      <p:sp>
        <p:nvSpPr>
          <p:cNvPr id="934" name="Shape 934"/>
          <p:cNvSpPr txBox="1">
            <a:spLocks noGrp="1"/>
          </p:cNvSpPr>
          <p:nvPr>
            <p:ph type="ftr" idx="11"/>
          </p:nvPr>
        </p:nvSpPr>
        <p:spPr>
          <a:xfrm>
            <a:off x="3124200" y="4767262"/>
            <a:ext cx="2895600" cy="27463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spcAft>
                <a:spcPts val="0"/>
              </a:spcAft>
              <a:defRPr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178" marR="0" indent="-12678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354" marR="0" indent="-12653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532" marR="0" indent="-12631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708" marR="0" indent="-12607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5886" marR="0" indent="-12586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062" marR="0" indent="-12562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240" marR="0" indent="-12539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417" marR="0" indent="-12517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defTabSz="914400"/>
            <a:endParaRPr kern="0">
              <a:rtl val="0"/>
            </a:endParaRPr>
          </a:p>
        </p:txBody>
      </p:sp>
      <p:sp>
        <p:nvSpPr>
          <p:cNvPr id="935" name="Shape 935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599" cy="2746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 defTabSz="914400">
              <a:buSzPct val="25000"/>
            </a:pPr>
            <a:fld id="{00000000-1234-1234-1234-123412341234}" type="slidenum">
              <a:rPr lang="en-US" sz="1200" ker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pPr algn="r" defTabSz="914400">
                <a:buSzPct val="25000"/>
              </a:pPr>
              <a:t>‹#›</a:t>
            </a:fld>
            <a:endParaRPr lang="en-US" sz="1200" kern="0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</p:spTree>
    <p:extLst>
      <p:ext uri="{BB962C8B-B14F-4D97-AF65-F5344CB8AC3E}">
        <p14:creationId xmlns:p14="http://schemas.microsoft.com/office/powerpoint/2010/main" val="3060513235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3" r:id="rId3"/>
    <p:sldLayoutId id="2147483714" r:id="rId4"/>
    <p:sldLayoutId id="2147483715" r:id="rId5"/>
  </p:sldLayoutIdLst>
  <p:hf sldNum="0" hdr="0" ftr="0" dt="0"/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1621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pivotal_teal.png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2780" y="4855076"/>
            <a:ext cx="731520" cy="171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8641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8" r:id="rId2"/>
    <p:sldLayoutId id="2147483719" r:id="rId3"/>
    <p:sldLayoutId id="2147483720" r:id="rId4"/>
    <p:sldLayoutId id="2147483721" r:id="rId5"/>
    <p:sldLayoutId id="2147483722" r:id="rId6"/>
    <p:sldLayoutId id="2147483723" r:id="rId7"/>
  </p:sldLayoutIdLst>
  <p:timing>
    <p:tnLst>
      <p:par>
        <p:cTn xmlns:p14="http://schemas.microsoft.com/office/powerpoint/2010/main" id="1" dur="indefinite" restart="never" nodeType="tmRoot"/>
      </p:par>
    </p:tnLst>
  </p:timing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1621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pivotal_teal.png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2780" y="4855076"/>
            <a:ext cx="731520" cy="171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5833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</p:sldLayoutIdLst>
  <p:timing>
    <p:tnLst>
      <p:par>
        <p:cTn xmlns:p14="http://schemas.microsoft.com/office/powerpoint/2010/main" id="1" dur="indefinite" restart="never" nodeType="tmRoot"/>
      </p:par>
    </p:tnLst>
  </p:timing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7.png"/><Relationship Id="rId5" Type="http://schemas.openxmlformats.org/officeDocument/2006/relationships/image" Target="../media/image8.jpg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9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0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1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3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4" Type="http://schemas.openxmlformats.org/officeDocument/2006/relationships/image" Target="../media/image8.jp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F_Bridge-01.jpeg"/>
          <p:cNvPicPr>
            <a:picLocks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4" name="Shape 25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82730">
              <a:alpha val="77000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" name="Picture 7" descr="pivotal_white.pn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3110" y="978442"/>
            <a:ext cx="1368554" cy="33627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23455" y="1898424"/>
            <a:ext cx="7897090" cy="738664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4200" b="1" spc="-100" dirty="0" smtClean="0">
                <a:solidFill>
                  <a:srgbClr val="00AE9E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/>
                <a:cs typeface="Arial"/>
              </a:rPr>
              <a:t>the patterns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26110" y="2755268"/>
            <a:ext cx="6871970" cy="875111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Aft>
                <a:spcPts val="1200"/>
              </a:spcAft>
            </a:pPr>
            <a:r>
              <a:rPr lang="en-US" sz="2800" spc="-100" dirty="0" smtClean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cs typeface="Arial"/>
              </a:rPr>
              <a:t>cloud native design, domain driven design &amp; microservices</a:t>
            </a:r>
            <a:endParaRPr lang="en-US" sz="2800" spc="-100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cs typeface="Arial"/>
            </a:endParaRPr>
          </a:p>
        </p:txBody>
      </p:sp>
      <p:pic>
        <p:nvPicPr>
          <p:cNvPr id="9" name="Picture 8" descr="aa-logo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2215" y="148588"/>
            <a:ext cx="653518" cy="653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7495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sz="3200" b="0" dirty="0" smtClean="0">
                <a:solidFill>
                  <a:schemeClr val="accent1"/>
                </a:solidFill>
                <a:sym typeface="Arial"/>
              </a:rPr>
              <a:t>Sub-Domains</a:t>
            </a:r>
            <a:endParaRPr lang="en-US" sz="3200" b="0" dirty="0">
              <a:solidFill>
                <a:schemeClr val="accent1"/>
              </a:solidFill>
              <a:sym typeface="Arial"/>
            </a:endParaRPr>
          </a:p>
        </p:txBody>
      </p:sp>
      <p:sp>
        <p:nvSpPr>
          <p:cNvPr id="6" name="Rectangle 5"/>
          <p:cNvSpPr>
            <a:spLocks noChangeAspect="1"/>
          </p:cNvSpPr>
          <p:nvPr/>
        </p:nvSpPr>
        <p:spPr>
          <a:xfrm>
            <a:off x="395451" y="1214084"/>
            <a:ext cx="2743200" cy="1697071"/>
          </a:xfrm>
          <a:prstGeom prst="rect">
            <a:avLst/>
          </a:prstGeom>
          <a:solidFill>
            <a:srgbClr val="008881"/>
          </a:solidFill>
          <a:ln w="63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Core</a:t>
            </a:r>
          </a:p>
          <a:p>
            <a:pPr algn="ctr"/>
            <a:r>
              <a:rPr lang="en-US" dirty="0" smtClean="0"/>
              <a:t>Subdomain</a:t>
            </a:r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6048283" y="1214084"/>
            <a:ext cx="2743200" cy="1697071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Generic</a:t>
            </a:r>
          </a:p>
          <a:p>
            <a:pPr algn="ctr"/>
            <a:r>
              <a:rPr lang="en-US" dirty="0" smtClean="0"/>
              <a:t>Subdomain</a:t>
            </a:r>
            <a:endParaRPr lang="en-US" dirty="0"/>
          </a:p>
        </p:txBody>
      </p:sp>
      <p:sp>
        <p:nvSpPr>
          <p:cNvPr id="8" name="Rectangle 7"/>
          <p:cNvSpPr>
            <a:spLocks noChangeAspect="1"/>
          </p:cNvSpPr>
          <p:nvPr/>
        </p:nvSpPr>
        <p:spPr>
          <a:xfrm>
            <a:off x="395451" y="2994309"/>
            <a:ext cx="2743200" cy="1697071"/>
          </a:xfrm>
          <a:prstGeom prst="rect">
            <a:avLst/>
          </a:prstGeom>
          <a:solidFill>
            <a:srgbClr val="008881"/>
          </a:solidFill>
          <a:ln w="63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Build It</a:t>
            </a:r>
            <a:r>
              <a:rPr lang="en-US" dirty="0"/>
              <a:t>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Perfectly</a:t>
            </a:r>
          </a:p>
        </p:txBody>
      </p:sp>
      <p:sp>
        <p:nvSpPr>
          <p:cNvPr id="9" name="Rectangle 8"/>
          <p:cNvSpPr>
            <a:spLocks noChangeAspect="1"/>
          </p:cNvSpPr>
          <p:nvPr/>
        </p:nvSpPr>
        <p:spPr>
          <a:xfrm>
            <a:off x="6048283" y="2994309"/>
            <a:ext cx="2743200" cy="1697071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Buy It</a:t>
            </a:r>
            <a:endParaRPr lang="en-US" dirty="0"/>
          </a:p>
        </p:txBody>
      </p:sp>
      <p:sp>
        <p:nvSpPr>
          <p:cNvPr id="10" name="Rectangle 9"/>
          <p:cNvSpPr>
            <a:spLocks noChangeAspect="1"/>
          </p:cNvSpPr>
          <p:nvPr/>
        </p:nvSpPr>
        <p:spPr>
          <a:xfrm>
            <a:off x="3222375" y="2994309"/>
            <a:ext cx="2743200" cy="1697071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Build It</a:t>
            </a:r>
          </a:p>
          <a:p>
            <a:pPr algn="ctr"/>
            <a:r>
              <a:rPr lang="en-US" dirty="0" smtClean="0"/>
              <a:t>Just enough</a:t>
            </a:r>
          </a:p>
        </p:txBody>
      </p:sp>
      <p:sp>
        <p:nvSpPr>
          <p:cNvPr id="11" name="Rectangle 10"/>
          <p:cNvSpPr>
            <a:spLocks noChangeAspect="1"/>
          </p:cNvSpPr>
          <p:nvPr/>
        </p:nvSpPr>
        <p:spPr>
          <a:xfrm>
            <a:off x="3222375" y="1214084"/>
            <a:ext cx="2743200" cy="1697071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Supporting</a:t>
            </a:r>
          </a:p>
          <a:p>
            <a:pPr algn="ctr"/>
            <a:r>
              <a:rPr lang="en-US" dirty="0" smtClean="0"/>
              <a:t>Subdomain</a:t>
            </a:r>
          </a:p>
        </p:txBody>
      </p:sp>
    </p:spTree>
    <p:extLst>
      <p:ext uri="{BB962C8B-B14F-4D97-AF65-F5344CB8AC3E}">
        <p14:creationId xmlns:p14="http://schemas.microsoft.com/office/powerpoint/2010/main" val="414104915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sz="3200" b="0" dirty="0" smtClean="0">
                <a:solidFill>
                  <a:schemeClr val="accent1"/>
                </a:solidFill>
                <a:sym typeface="Arial"/>
              </a:rPr>
              <a:t>Bounded Contexts</a:t>
            </a:r>
            <a:endParaRPr lang="en-US" sz="3200" b="0" dirty="0">
              <a:solidFill>
                <a:schemeClr val="accent1"/>
              </a:solidFill>
              <a:sym typeface="Arial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316094" y="1678673"/>
            <a:ext cx="2878055" cy="2243014"/>
            <a:chOff x="457199" y="2317433"/>
            <a:chExt cx="2672329" cy="2082681"/>
          </a:xfrm>
        </p:grpSpPr>
        <p:sp>
          <p:nvSpPr>
            <p:cNvPr id="5" name="Oval 4"/>
            <p:cNvSpPr/>
            <p:nvPr/>
          </p:nvSpPr>
          <p:spPr>
            <a:xfrm>
              <a:off x="457199" y="2317433"/>
              <a:ext cx="2672329" cy="2082681"/>
            </a:xfrm>
            <a:prstGeom prst="ellipse">
              <a:avLst/>
            </a:prstGeom>
            <a:ln w="12700" cmpd="sng"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Banking Context</a:t>
              </a:r>
            </a:p>
            <a:p>
              <a:pPr algn="ctr"/>
              <a:endParaRPr lang="en-US" dirty="0"/>
            </a:p>
            <a:p>
              <a:pPr algn="ctr"/>
              <a:endParaRPr lang="en-US" dirty="0" smtClean="0"/>
            </a:p>
            <a:p>
              <a:pPr algn="ctr"/>
              <a:endParaRPr lang="en-US" dirty="0"/>
            </a:p>
          </p:txBody>
        </p:sp>
        <p:sp>
          <p:nvSpPr>
            <p:cNvPr id="6" name="Oval 5"/>
            <p:cNvSpPr/>
            <p:nvPr/>
          </p:nvSpPr>
          <p:spPr>
            <a:xfrm>
              <a:off x="963002" y="3382852"/>
              <a:ext cx="1667196" cy="740375"/>
            </a:xfrm>
            <a:prstGeom prst="ellipse">
              <a:avLst/>
            </a:prstGeom>
            <a:ln w="12700" cmpd="sng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Account</a:t>
              </a:r>
              <a:endParaRPr lang="en-US" dirty="0"/>
            </a:p>
          </p:txBody>
        </p:sp>
      </p:grpSp>
      <p:sp>
        <p:nvSpPr>
          <p:cNvPr id="7" name="Oval 6"/>
          <p:cNvSpPr/>
          <p:nvPr/>
        </p:nvSpPr>
        <p:spPr>
          <a:xfrm>
            <a:off x="3550361" y="2251296"/>
            <a:ext cx="2150836" cy="955153"/>
          </a:xfrm>
          <a:prstGeom prst="ellipse">
            <a:avLst/>
          </a:prstGeom>
          <a:solidFill>
            <a:schemeClr val="accent1"/>
          </a:solidFill>
          <a:ln w="12700" cmpd="sng">
            <a:solidFill>
              <a:schemeClr val="accent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Account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5970579" y="1678673"/>
            <a:ext cx="2878055" cy="2243014"/>
            <a:chOff x="5707495" y="2317433"/>
            <a:chExt cx="2672329" cy="2082681"/>
          </a:xfrm>
        </p:grpSpPr>
        <p:sp>
          <p:nvSpPr>
            <p:cNvPr id="9" name="Oval 8"/>
            <p:cNvSpPr/>
            <p:nvPr/>
          </p:nvSpPr>
          <p:spPr>
            <a:xfrm>
              <a:off x="5707495" y="2317433"/>
              <a:ext cx="2672329" cy="2082681"/>
            </a:xfrm>
            <a:prstGeom prst="ellipse">
              <a:avLst/>
            </a:prstGeom>
            <a:ln w="12700" cmpd="sng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accent6">
                      <a:lumMod val="50000"/>
                    </a:schemeClr>
                  </a:solidFill>
                </a:rPr>
                <a:t>Security</a:t>
              </a:r>
            </a:p>
            <a:p>
              <a:pPr algn="ctr"/>
              <a:r>
                <a:rPr lang="en-US" dirty="0" smtClean="0">
                  <a:solidFill>
                    <a:schemeClr val="accent6">
                      <a:lumMod val="50000"/>
                    </a:schemeClr>
                  </a:solidFill>
                </a:rPr>
                <a:t>Context</a:t>
              </a:r>
            </a:p>
            <a:p>
              <a:pPr algn="ctr"/>
              <a:endParaRPr lang="en-US" dirty="0"/>
            </a:p>
            <a:p>
              <a:pPr algn="ctr"/>
              <a:endParaRPr lang="en-US" dirty="0" smtClean="0"/>
            </a:p>
            <a:p>
              <a:pPr algn="ctr"/>
              <a:endParaRPr lang="en-US" dirty="0"/>
            </a:p>
          </p:txBody>
        </p:sp>
        <p:sp>
          <p:nvSpPr>
            <p:cNvPr id="10" name="Oval 9"/>
            <p:cNvSpPr/>
            <p:nvPr/>
          </p:nvSpPr>
          <p:spPr>
            <a:xfrm>
              <a:off x="6213298" y="3382852"/>
              <a:ext cx="1667196" cy="740375"/>
            </a:xfrm>
            <a:prstGeom prst="ellipse">
              <a:avLst/>
            </a:prstGeom>
            <a:ln w="12700" cmpd="sng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Account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14104915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 algn="ctr"/>
            <a:r>
              <a:rPr lang="en-US" sz="3200" b="0" dirty="0" smtClean="0">
                <a:solidFill>
                  <a:schemeClr val="accent1"/>
                </a:solidFill>
                <a:sym typeface="Arial"/>
              </a:rPr>
              <a:t>Ubiquitous Language</a:t>
            </a:r>
            <a:endParaRPr lang="en-US" sz="3200" b="0" dirty="0">
              <a:solidFill>
                <a:schemeClr val="accent1"/>
              </a:solidFill>
              <a:sym typeface="Arial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767840" y="43688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1625716" y="1593048"/>
            <a:ext cx="3461084" cy="3461084"/>
            <a:chOff x="248819" y="16"/>
            <a:chExt cx="3461084" cy="3461084"/>
          </a:xfrm>
        </p:grpSpPr>
        <p:sp>
          <p:nvSpPr>
            <p:cNvPr id="13" name="Oval 12"/>
            <p:cNvSpPr/>
            <p:nvPr/>
          </p:nvSpPr>
          <p:spPr>
            <a:xfrm>
              <a:off x="248819" y="16"/>
              <a:ext cx="3461084" cy="3461084"/>
            </a:xfrm>
            <a:prstGeom prst="ellipse">
              <a:avLst/>
            </a:prstGeom>
            <a:solidFill>
              <a:schemeClr val="accent1">
                <a:alpha val="76000"/>
              </a:schemeClr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0">
              <a:schemeClr val="accent1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</p:sp>
        <p:sp>
          <p:nvSpPr>
            <p:cNvPr id="14" name="Oval 4"/>
            <p:cNvSpPr/>
            <p:nvPr/>
          </p:nvSpPr>
          <p:spPr>
            <a:xfrm>
              <a:off x="732123" y="408152"/>
              <a:ext cx="1995580" cy="264481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500" b="1" kern="1200" dirty="0" smtClean="0">
                  <a:solidFill>
                    <a:schemeClr val="bg1"/>
                  </a:solidFill>
                </a:rPr>
                <a:t>Technical Jargon</a:t>
              </a:r>
              <a:endParaRPr lang="en-US" sz="2500" b="1" kern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152000" y="1593048"/>
            <a:ext cx="3461084" cy="3461084"/>
            <a:chOff x="2775103" y="16"/>
            <a:chExt cx="3461084" cy="3461084"/>
          </a:xfrm>
        </p:grpSpPr>
        <p:sp>
          <p:nvSpPr>
            <p:cNvPr id="11" name="Oval 10"/>
            <p:cNvSpPr/>
            <p:nvPr/>
          </p:nvSpPr>
          <p:spPr>
            <a:xfrm>
              <a:off x="2775103" y="16"/>
              <a:ext cx="3461084" cy="3461084"/>
            </a:xfrm>
            <a:prstGeom prst="ellipse">
              <a:avLst/>
            </a:prstGeom>
            <a:solidFill>
              <a:schemeClr val="accent1">
                <a:alpha val="69000"/>
              </a:schemeClr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0">
              <a:schemeClr val="accent1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</p:sp>
        <p:sp>
          <p:nvSpPr>
            <p:cNvPr id="12" name="Oval 6"/>
            <p:cNvSpPr/>
            <p:nvPr/>
          </p:nvSpPr>
          <p:spPr>
            <a:xfrm>
              <a:off x="3757303" y="408152"/>
              <a:ext cx="1995580" cy="264481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500" b="1" kern="1200" dirty="0" smtClean="0">
                  <a:solidFill>
                    <a:schemeClr val="bg1"/>
                  </a:solidFill>
                </a:rPr>
                <a:t>Business</a:t>
              </a:r>
              <a:br>
                <a:rPr lang="en-US" sz="2500" b="1" kern="1200" dirty="0" smtClean="0">
                  <a:solidFill>
                    <a:schemeClr val="bg1"/>
                  </a:solidFill>
                </a:rPr>
              </a:br>
              <a:r>
                <a:rPr lang="en-US" sz="2500" b="1" kern="1200" dirty="0" smtClean="0">
                  <a:solidFill>
                    <a:schemeClr val="bg1"/>
                  </a:solidFill>
                </a:rPr>
                <a:t>Jargon</a:t>
              </a:r>
              <a:endParaRPr lang="en-US" sz="2500" b="1" kern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15" name="Right Arrow 14"/>
          <p:cNvSpPr/>
          <p:nvPr/>
        </p:nvSpPr>
        <p:spPr>
          <a:xfrm rot="3975546">
            <a:off x="2986796" y="1639652"/>
            <a:ext cx="2156666" cy="328040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 w="63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104915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6276" y="268841"/>
            <a:ext cx="4404263" cy="444367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03902" y="4774510"/>
            <a:ext cx="761485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accent4"/>
                </a:solidFill>
              </a:rPr>
              <a:t>http://www.infoq.com/articles/ddd-contextmapping</a:t>
            </a:r>
          </a:p>
        </p:txBody>
      </p:sp>
    </p:spTree>
    <p:extLst>
      <p:ext uri="{BB962C8B-B14F-4D97-AF65-F5344CB8AC3E}">
        <p14:creationId xmlns:p14="http://schemas.microsoft.com/office/powerpoint/2010/main" val="414104915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 algn="ctr"/>
            <a:r>
              <a:rPr lang="en-US" sz="3200" b="0" dirty="0" smtClean="0">
                <a:solidFill>
                  <a:schemeClr val="accent1"/>
                </a:solidFill>
                <a:sym typeface="Arial"/>
              </a:rPr>
              <a:t>Solution</a:t>
            </a:r>
            <a:endParaRPr lang="en-US" sz="3200" b="0" dirty="0">
              <a:solidFill>
                <a:schemeClr val="accent1"/>
              </a:solidFill>
              <a:sym typeface="Arial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0597" y="766815"/>
            <a:ext cx="4442806" cy="383696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19670" y="4658946"/>
            <a:ext cx="563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138A7E"/>
                </a:solidFill>
              </a:rPr>
              <a:t>Figure 2.7  from Implementing Domain Driven Design</a:t>
            </a:r>
            <a:endParaRPr lang="en-US" dirty="0">
              <a:solidFill>
                <a:srgbClr val="138A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104915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 algn="ctr"/>
            <a:r>
              <a:rPr lang="en-US" sz="3200" b="0" dirty="0" smtClean="0">
                <a:solidFill>
                  <a:schemeClr val="accent1"/>
                </a:solidFill>
                <a:sym typeface="Arial"/>
              </a:rPr>
              <a:t>Example Bounded Context</a:t>
            </a:r>
            <a:endParaRPr lang="en-US" sz="3200" b="0" dirty="0">
              <a:solidFill>
                <a:schemeClr val="accent1"/>
              </a:solidFill>
              <a:sym typeface="Arial"/>
            </a:endParaRPr>
          </a:p>
        </p:txBody>
      </p:sp>
      <p:sp>
        <p:nvSpPr>
          <p:cNvPr id="196" name="Shape 196"/>
          <p:cNvSpPr txBox="1">
            <a:spLocks noGrp="1"/>
          </p:cNvSpPr>
          <p:nvPr>
            <p:ph type="body" sz="quarter" idx="13"/>
          </p:nvPr>
        </p:nvSpPr>
        <p:spPr>
          <a:xfrm>
            <a:off x="6216482" y="713320"/>
            <a:ext cx="2694168" cy="3848609"/>
          </a:xfrm>
        </p:spPr>
        <p:txBody>
          <a:bodyPr/>
          <a:lstStyle/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400" dirty="0" smtClean="0">
                <a:solidFill>
                  <a:srgbClr val="FFFFFF"/>
                </a:solidFill>
                <a:sym typeface="Arial"/>
              </a:rPr>
              <a:t>Entities</a:t>
            </a:r>
          </a:p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400" dirty="0" smtClean="0">
                <a:solidFill>
                  <a:srgbClr val="FFFFFF"/>
                </a:solidFill>
                <a:sym typeface="Arial"/>
              </a:rPr>
              <a:t>Domain Event</a:t>
            </a:r>
          </a:p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400" dirty="0" smtClean="0">
                <a:solidFill>
                  <a:srgbClr val="FFFFFF"/>
                </a:solidFill>
                <a:sym typeface="Arial"/>
              </a:rPr>
              <a:t>Value Objects</a:t>
            </a:r>
          </a:p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400" dirty="0" smtClean="0">
                <a:solidFill>
                  <a:srgbClr val="FFFFFF"/>
                </a:solidFill>
                <a:sym typeface="Arial"/>
              </a:rPr>
              <a:t>Aggregates</a:t>
            </a:r>
          </a:p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400" dirty="0" smtClean="0">
                <a:solidFill>
                  <a:srgbClr val="FFFFFF"/>
                </a:solidFill>
                <a:sym typeface="Arial"/>
              </a:rPr>
              <a:t>Services</a:t>
            </a:r>
          </a:p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400" dirty="0" smtClean="0">
                <a:solidFill>
                  <a:srgbClr val="FFFFFF"/>
                </a:solidFill>
                <a:sym typeface="Arial"/>
              </a:rPr>
              <a:t>Modules</a:t>
            </a:r>
          </a:p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400" dirty="0" smtClean="0">
                <a:solidFill>
                  <a:srgbClr val="FFFFFF"/>
                </a:solidFill>
                <a:sym typeface="Arial"/>
              </a:rPr>
              <a:t>Factories</a:t>
            </a:r>
          </a:p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400" dirty="0" smtClean="0">
                <a:solidFill>
                  <a:srgbClr val="FFFFFF"/>
                </a:solidFill>
                <a:sym typeface="Arial"/>
              </a:rPr>
              <a:t>Repositories</a:t>
            </a:r>
            <a:endParaRPr lang="en-US" sz="2400" dirty="0">
              <a:solidFill>
                <a:srgbClr val="FFFFFF"/>
              </a:solidFill>
              <a:sym typeface="Arial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781" y="914686"/>
            <a:ext cx="5398771" cy="3489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04915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 algn="ctr"/>
            <a:r>
              <a:rPr lang="en-US" sz="3200" b="0" dirty="0" smtClean="0">
                <a:solidFill>
                  <a:schemeClr val="accent1"/>
                </a:solidFill>
                <a:sym typeface="Arial"/>
              </a:rPr>
              <a:t>Context Maps</a:t>
            </a:r>
            <a:endParaRPr lang="en-US" sz="3200" b="0" dirty="0">
              <a:solidFill>
                <a:schemeClr val="accent1"/>
              </a:solidFill>
              <a:sym typeface="Arial"/>
            </a:endParaRPr>
          </a:p>
        </p:txBody>
      </p:sp>
      <p:sp>
        <p:nvSpPr>
          <p:cNvPr id="196" name="Shape 196"/>
          <p:cNvSpPr txBox="1">
            <a:spLocks noGrp="1"/>
          </p:cNvSpPr>
          <p:nvPr>
            <p:ph type="body" sz="quarter" idx="13"/>
          </p:nvPr>
        </p:nvSpPr>
        <p:spPr>
          <a:xfrm>
            <a:off x="431800" y="847882"/>
            <a:ext cx="8551408" cy="3848609"/>
          </a:xfrm>
        </p:spPr>
        <p:txBody>
          <a:bodyPr/>
          <a:lstStyle/>
          <a:p>
            <a:pPr lvl="0">
              <a:buClr>
                <a:srgbClr val="008774"/>
              </a:buClr>
            </a:pPr>
            <a:r>
              <a:rPr lang="en-US" sz="2000" dirty="0" smtClean="0">
                <a:solidFill>
                  <a:srgbClr val="FFFFFF"/>
                </a:solidFill>
                <a:sym typeface="Arial"/>
              </a:rPr>
              <a:t>A map of the existing organization &amp; integration relationship between different bounded contexts</a:t>
            </a:r>
          </a:p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000" dirty="0" smtClean="0">
                <a:solidFill>
                  <a:srgbClr val="FFFFFF"/>
                </a:solidFill>
                <a:sym typeface="Arial"/>
              </a:rPr>
              <a:t>Partnership</a:t>
            </a:r>
          </a:p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000" dirty="0" smtClean="0">
                <a:solidFill>
                  <a:srgbClr val="FFFFFF"/>
                </a:solidFill>
                <a:sym typeface="Arial"/>
              </a:rPr>
              <a:t>Shared kernel</a:t>
            </a:r>
          </a:p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000" dirty="0" smtClean="0">
                <a:solidFill>
                  <a:srgbClr val="FFFFFF"/>
                </a:solidFill>
                <a:sym typeface="Arial"/>
              </a:rPr>
              <a:t>Customer-supplier development</a:t>
            </a:r>
          </a:p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000" dirty="0" smtClean="0">
                <a:solidFill>
                  <a:srgbClr val="FFFFFF"/>
                </a:solidFill>
                <a:sym typeface="Arial"/>
              </a:rPr>
              <a:t>Conformist</a:t>
            </a:r>
          </a:p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000" dirty="0" smtClean="0">
                <a:solidFill>
                  <a:srgbClr val="FFFFFF"/>
                </a:solidFill>
                <a:sym typeface="Arial"/>
              </a:rPr>
              <a:t>Anti-corruption layer</a:t>
            </a:r>
          </a:p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000" dirty="0" smtClean="0">
                <a:solidFill>
                  <a:srgbClr val="FFFFFF"/>
                </a:solidFill>
                <a:sym typeface="Arial"/>
              </a:rPr>
              <a:t>Open host service</a:t>
            </a:r>
          </a:p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000" dirty="0" smtClean="0">
                <a:solidFill>
                  <a:srgbClr val="FFFFFF"/>
                </a:solidFill>
                <a:sym typeface="Arial"/>
              </a:rPr>
              <a:t>Published language</a:t>
            </a:r>
          </a:p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000" dirty="0" smtClean="0">
                <a:solidFill>
                  <a:srgbClr val="FFFFFF"/>
                </a:solidFill>
                <a:sym typeface="Arial"/>
              </a:rPr>
              <a:t>Big ball of mud</a:t>
            </a:r>
            <a:endParaRPr lang="en-US" sz="2000" dirty="0">
              <a:solidFill>
                <a:srgbClr val="FFFFFF"/>
              </a:solidFill>
              <a:sym typeface="Arial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9284" y="1441873"/>
            <a:ext cx="3852101" cy="3264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04915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 algn="ctr"/>
            <a:r>
              <a:rPr lang="en-US" sz="3200" b="0" dirty="0" smtClean="0">
                <a:solidFill>
                  <a:schemeClr val="accent1"/>
                </a:solidFill>
                <a:sym typeface="Arial"/>
              </a:rPr>
              <a:t>Partnership</a:t>
            </a:r>
            <a:endParaRPr lang="en-US" sz="3200" b="0" dirty="0">
              <a:solidFill>
                <a:schemeClr val="accent1"/>
              </a:solidFill>
              <a:sym typeface="Arial"/>
            </a:endParaRPr>
          </a:p>
        </p:txBody>
      </p:sp>
      <p:sp>
        <p:nvSpPr>
          <p:cNvPr id="196" name="Shape 196"/>
          <p:cNvSpPr txBox="1">
            <a:spLocks noGrp="1"/>
          </p:cNvSpPr>
          <p:nvPr>
            <p:ph type="body" sz="quarter" idx="13"/>
          </p:nvPr>
        </p:nvSpPr>
        <p:spPr>
          <a:xfrm>
            <a:off x="431800" y="639126"/>
            <a:ext cx="8551408" cy="1153815"/>
          </a:xfrm>
        </p:spPr>
        <p:txBody>
          <a:bodyPr/>
          <a:lstStyle/>
          <a:p>
            <a:r>
              <a:rPr lang="en-US" sz="2800" dirty="0">
                <a:solidFill>
                  <a:srgbClr val="FFFFFF"/>
                </a:solidFill>
              </a:rPr>
              <a:t>Succeed or fail together promoting a close co-operation between teams working on the bounded contexts 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410335" y="2463747"/>
            <a:ext cx="5835999" cy="1862416"/>
            <a:chOff x="1919984" y="2431639"/>
            <a:chExt cx="4509005" cy="1438938"/>
          </a:xfrm>
        </p:grpSpPr>
        <p:sp>
          <p:nvSpPr>
            <p:cNvPr id="5" name="Content Placeholder 2"/>
            <p:cNvSpPr txBox="1">
              <a:spLocks/>
            </p:cNvSpPr>
            <p:nvPr/>
          </p:nvSpPr>
          <p:spPr>
            <a:xfrm>
              <a:off x="3472825" y="2720726"/>
              <a:ext cx="1757478" cy="43339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800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400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1800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1800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dirty="0" smtClean="0"/>
                <a:t>partnership</a:t>
              </a:r>
              <a:endParaRPr lang="en-US" dirty="0"/>
            </a:p>
          </p:txBody>
        </p:sp>
        <p:sp>
          <p:nvSpPr>
            <p:cNvPr id="6" name="Oval 5"/>
            <p:cNvSpPr/>
            <p:nvPr/>
          </p:nvSpPr>
          <p:spPr>
            <a:xfrm>
              <a:off x="1919984" y="2437659"/>
              <a:ext cx="1432918" cy="1432918"/>
            </a:xfrm>
            <a:prstGeom prst="ellipse">
              <a:avLst/>
            </a:prstGeom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/>
                <a:t>Context</a:t>
              </a:r>
            </a:p>
            <a:p>
              <a:pPr algn="ctr"/>
              <a:r>
                <a:rPr lang="en-US" sz="2400" dirty="0" smtClean="0"/>
                <a:t>A</a:t>
              </a:r>
              <a:endParaRPr lang="en-US" sz="2400" dirty="0"/>
            </a:p>
          </p:txBody>
        </p:sp>
        <p:sp>
          <p:nvSpPr>
            <p:cNvPr id="7" name="Oval 6"/>
            <p:cNvSpPr/>
            <p:nvPr/>
          </p:nvSpPr>
          <p:spPr>
            <a:xfrm>
              <a:off x="4996071" y="2431639"/>
              <a:ext cx="1432918" cy="1432918"/>
            </a:xfrm>
            <a:prstGeom prst="ellipse">
              <a:avLst/>
            </a:pr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chemeClr val="accent6">
                      <a:lumMod val="50000"/>
                    </a:schemeClr>
                  </a:solidFill>
                </a:rPr>
                <a:t>Context</a:t>
              </a:r>
            </a:p>
            <a:p>
              <a:pPr algn="ctr"/>
              <a:r>
                <a:rPr lang="en-US" sz="2400" dirty="0">
                  <a:solidFill>
                    <a:schemeClr val="accent6">
                      <a:lumMod val="50000"/>
                    </a:schemeClr>
                  </a:solidFill>
                </a:rPr>
                <a:t>B</a:t>
              </a:r>
            </a:p>
          </p:txBody>
        </p:sp>
      </p:grpSp>
      <p:cxnSp>
        <p:nvCxnSpPr>
          <p:cNvPr id="8" name="Straight Arrow Connector 7"/>
          <p:cNvCxnSpPr>
            <a:stCxn id="6" idx="6"/>
          </p:cNvCxnSpPr>
          <p:nvPr/>
        </p:nvCxnSpPr>
        <p:spPr>
          <a:xfrm>
            <a:off x="3264959" y="3398851"/>
            <a:ext cx="2126751" cy="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745750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0" dirty="0" smtClean="0"/>
              <a:t>Customer Supplier</a:t>
            </a:r>
            <a:endParaRPr lang="en-US" sz="3200" b="0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2"/>
          </p:nvPr>
        </p:nvSpPr>
        <p:spPr>
          <a:xfrm>
            <a:off x="209109" y="811685"/>
            <a:ext cx="8726741" cy="1414550"/>
          </a:xfrm>
          <a:noFill/>
          <a:ln>
            <a:noFill/>
          </a:ln>
        </p:spPr>
        <p:txBody>
          <a:bodyPr vert="horz" lIns="91425" tIns="91425" rIns="91425" bIns="91425" rtlCol="0" anchor="t" anchorCtr="0">
            <a:normAutofit/>
          </a:bodyPr>
          <a:lstStyle/>
          <a:p>
            <a:pPr marL="0" indent="0">
              <a:buNone/>
            </a:pPr>
            <a:r>
              <a:rPr lang="en-US" sz="2800" dirty="0">
                <a:solidFill>
                  <a:srgbClr val="FFFFFF"/>
                </a:solidFill>
              </a:rPr>
              <a:t>Success of the supplier partially depends on the success of the customer 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1410335" y="2463747"/>
            <a:ext cx="5835999" cy="1862416"/>
            <a:chOff x="1919984" y="2431639"/>
            <a:chExt cx="4509005" cy="1438938"/>
          </a:xfrm>
        </p:grpSpPr>
        <p:sp>
          <p:nvSpPr>
            <p:cNvPr id="9" name="Content Placeholder 2"/>
            <p:cNvSpPr txBox="1">
              <a:spLocks/>
            </p:cNvSpPr>
            <p:nvPr/>
          </p:nvSpPr>
          <p:spPr>
            <a:xfrm>
              <a:off x="3352902" y="2798539"/>
              <a:ext cx="1600882" cy="297912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800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400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1800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1800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800" dirty="0">
                  <a:solidFill>
                    <a:srgbClr val="FFFFFF"/>
                  </a:solidFill>
                </a:rPr>
                <a:t>c</a:t>
              </a:r>
              <a:r>
                <a:rPr lang="en-US" sz="1800" dirty="0" smtClean="0">
                  <a:solidFill>
                    <a:srgbClr val="FFFFFF"/>
                  </a:solidFill>
                </a:rPr>
                <a:t>ustomer-supplier</a:t>
              </a:r>
              <a:endParaRPr lang="en-US" sz="1800" dirty="0">
                <a:solidFill>
                  <a:srgbClr val="FFFFFF"/>
                </a:solidFill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1919984" y="2437659"/>
              <a:ext cx="1432918" cy="1432918"/>
            </a:xfrm>
            <a:prstGeom prst="ellipse">
              <a:avLst/>
            </a:prstGeom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/>
                <a:t>Context</a:t>
              </a:r>
            </a:p>
            <a:p>
              <a:pPr algn="ctr"/>
              <a:r>
                <a:rPr lang="en-US" sz="2400" dirty="0" smtClean="0"/>
                <a:t>A</a:t>
              </a:r>
              <a:endParaRPr lang="en-US" sz="2400" dirty="0"/>
            </a:p>
          </p:txBody>
        </p:sp>
        <p:sp>
          <p:nvSpPr>
            <p:cNvPr id="11" name="Oval 10"/>
            <p:cNvSpPr/>
            <p:nvPr/>
          </p:nvSpPr>
          <p:spPr>
            <a:xfrm>
              <a:off x="4996071" y="2431639"/>
              <a:ext cx="1432918" cy="1432918"/>
            </a:xfrm>
            <a:prstGeom prst="ellipse">
              <a:avLst/>
            </a:pr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chemeClr val="accent6">
                      <a:lumMod val="50000"/>
                    </a:schemeClr>
                  </a:solidFill>
                </a:rPr>
                <a:t>Context</a:t>
              </a:r>
            </a:p>
            <a:p>
              <a:pPr algn="ctr"/>
              <a:r>
                <a:rPr lang="en-US" sz="2400" dirty="0">
                  <a:solidFill>
                    <a:schemeClr val="accent6">
                      <a:lumMod val="50000"/>
                    </a:schemeClr>
                  </a:solidFill>
                </a:rPr>
                <a:t>B</a:t>
              </a:r>
            </a:p>
          </p:txBody>
        </p:sp>
      </p:grpSp>
      <p:cxnSp>
        <p:nvCxnSpPr>
          <p:cNvPr id="13" name="Straight Arrow Connector 12"/>
          <p:cNvCxnSpPr/>
          <p:nvPr/>
        </p:nvCxnSpPr>
        <p:spPr>
          <a:xfrm>
            <a:off x="3264959" y="3398851"/>
            <a:ext cx="2126751" cy="0"/>
          </a:xfrm>
          <a:prstGeom prst="straightConnector1">
            <a:avLst/>
          </a:prstGeom>
          <a:ln>
            <a:solidFill>
              <a:srgbClr val="FFFFFF"/>
            </a:solidFill>
            <a:tailEnd type="arrow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3280242" y="3413705"/>
            <a:ext cx="3424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FFFFF"/>
                </a:solidFill>
              </a:rPr>
              <a:t>D</a:t>
            </a:r>
            <a:endParaRPr lang="en-US" sz="2000" dirty="0">
              <a:solidFill>
                <a:srgbClr val="FFFFFF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914093" y="3413705"/>
            <a:ext cx="3492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U</a:t>
            </a:r>
          </a:p>
        </p:txBody>
      </p:sp>
    </p:spTree>
    <p:extLst>
      <p:ext uri="{BB962C8B-B14F-4D97-AF65-F5344CB8AC3E}">
        <p14:creationId xmlns:p14="http://schemas.microsoft.com/office/powerpoint/2010/main" val="35639207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0" dirty="0" smtClean="0"/>
              <a:t>Conformist</a:t>
            </a:r>
            <a:endParaRPr lang="en-US" sz="3200" b="0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2"/>
          </p:nvPr>
        </p:nvSpPr>
        <p:spPr>
          <a:xfrm>
            <a:off x="201320" y="803935"/>
            <a:ext cx="8726741" cy="3231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>
                <a:solidFill>
                  <a:srgbClr val="FFFFFF"/>
                </a:solidFill>
              </a:rPr>
              <a:t>Upstream does not care about downstream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1410335" y="2463747"/>
            <a:ext cx="5835999" cy="1862416"/>
            <a:chOff x="1919984" y="2431639"/>
            <a:chExt cx="4509005" cy="1438938"/>
          </a:xfrm>
        </p:grpSpPr>
        <p:sp>
          <p:nvSpPr>
            <p:cNvPr id="9" name="Content Placeholder 2"/>
            <p:cNvSpPr txBox="1">
              <a:spLocks/>
            </p:cNvSpPr>
            <p:nvPr/>
          </p:nvSpPr>
          <p:spPr>
            <a:xfrm>
              <a:off x="3352902" y="2798539"/>
              <a:ext cx="1600882" cy="297912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800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400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1800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1800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2000" dirty="0" smtClean="0">
                  <a:solidFill>
                    <a:srgbClr val="FFFFFF"/>
                  </a:solidFill>
                </a:rPr>
                <a:t>conformist</a:t>
              </a:r>
              <a:endParaRPr lang="en-US" sz="2000" dirty="0">
                <a:solidFill>
                  <a:srgbClr val="FFFFFF"/>
                </a:solidFill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1919984" y="2437659"/>
              <a:ext cx="1432918" cy="1432918"/>
            </a:xfrm>
            <a:prstGeom prst="ellipse">
              <a:avLst/>
            </a:prstGeom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/>
                <a:t>Context</a:t>
              </a:r>
            </a:p>
            <a:p>
              <a:pPr algn="ctr"/>
              <a:r>
                <a:rPr lang="en-US" sz="2400" dirty="0" smtClean="0"/>
                <a:t>A</a:t>
              </a:r>
              <a:endParaRPr lang="en-US" sz="2400" dirty="0"/>
            </a:p>
          </p:txBody>
        </p:sp>
        <p:sp>
          <p:nvSpPr>
            <p:cNvPr id="11" name="Oval 10"/>
            <p:cNvSpPr/>
            <p:nvPr/>
          </p:nvSpPr>
          <p:spPr>
            <a:xfrm>
              <a:off x="4996071" y="2431639"/>
              <a:ext cx="1432918" cy="1432918"/>
            </a:xfrm>
            <a:prstGeom prst="ellipse">
              <a:avLst/>
            </a:pr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chemeClr val="accent6">
                      <a:lumMod val="50000"/>
                    </a:schemeClr>
                  </a:solidFill>
                </a:rPr>
                <a:t>Context</a:t>
              </a:r>
            </a:p>
            <a:p>
              <a:pPr algn="ctr"/>
              <a:r>
                <a:rPr lang="en-US" sz="2400" dirty="0">
                  <a:solidFill>
                    <a:schemeClr val="accent6">
                      <a:lumMod val="50000"/>
                    </a:schemeClr>
                  </a:solidFill>
                </a:rPr>
                <a:t>B</a:t>
              </a:r>
            </a:p>
          </p:txBody>
        </p:sp>
      </p:grpSp>
      <p:cxnSp>
        <p:nvCxnSpPr>
          <p:cNvPr id="13" name="Straight Arrow Connector 12"/>
          <p:cNvCxnSpPr/>
          <p:nvPr/>
        </p:nvCxnSpPr>
        <p:spPr>
          <a:xfrm>
            <a:off x="3264959" y="3398851"/>
            <a:ext cx="2126751" cy="0"/>
          </a:xfrm>
          <a:prstGeom prst="straightConnector1">
            <a:avLst/>
          </a:prstGeom>
          <a:ln>
            <a:solidFill>
              <a:srgbClr val="FFFFFF"/>
            </a:solidFill>
            <a:tailEnd type="arrow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3280242" y="3413705"/>
            <a:ext cx="3424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FFFFF"/>
                </a:solidFill>
              </a:rPr>
              <a:t>D</a:t>
            </a:r>
            <a:endParaRPr lang="en-US" sz="2000" dirty="0">
              <a:solidFill>
                <a:srgbClr val="FFFFFF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914093" y="3413705"/>
            <a:ext cx="3492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U</a:t>
            </a:r>
          </a:p>
        </p:txBody>
      </p:sp>
    </p:spTree>
    <p:extLst>
      <p:ext uri="{BB962C8B-B14F-4D97-AF65-F5344CB8AC3E}">
        <p14:creationId xmlns:p14="http://schemas.microsoft.com/office/powerpoint/2010/main" val="25648272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sz="3200" b="0" dirty="0" smtClean="0">
                <a:solidFill>
                  <a:schemeClr val="accent1"/>
                </a:solidFill>
                <a:sym typeface="Arial"/>
              </a:rPr>
              <a:t>Agenda</a:t>
            </a:r>
            <a:endParaRPr lang="en-US" sz="3200" b="0" dirty="0">
              <a:solidFill>
                <a:schemeClr val="accent1"/>
              </a:solidFill>
              <a:sym typeface="Arial"/>
            </a:endParaRPr>
          </a:p>
        </p:txBody>
      </p:sp>
      <p:sp>
        <p:nvSpPr>
          <p:cNvPr id="196" name="Shape 196"/>
          <p:cNvSpPr txBox="1">
            <a:spLocks noGrp="1"/>
          </p:cNvSpPr>
          <p:nvPr>
            <p:ph type="body" sz="quarter" idx="13"/>
          </p:nvPr>
        </p:nvSpPr>
        <p:spPr>
          <a:xfrm>
            <a:off x="431800" y="834956"/>
            <a:ext cx="8551408" cy="3638016"/>
          </a:xfrm>
        </p:spPr>
        <p:txBody>
          <a:bodyPr/>
          <a:lstStyle/>
          <a:p>
            <a:pPr lvl="0">
              <a:lnSpc>
                <a:spcPct val="150000"/>
              </a:lnSpc>
              <a:buClr>
                <a:srgbClr val="008774"/>
              </a:buClr>
            </a:pPr>
            <a:r>
              <a:rPr lang="en-US" sz="2800" dirty="0" smtClean="0">
                <a:solidFill>
                  <a:srgbClr val="FFFFFF"/>
                </a:solidFill>
                <a:sym typeface="Arial"/>
              </a:rPr>
              <a:t>The Monolith</a:t>
            </a:r>
          </a:p>
          <a:p>
            <a:pPr lvl="0">
              <a:lnSpc>
                <a:spcPct val="150000"/>
              </a:lnSpc>
              <a:buClr>
                <a:srgbClr val="008774"/>
              </a:buClr>
            </a:pPr>
            <a:r>
              <a:rPr lang="en-US" sz="2800" dirty="0" smtClean="0">
                <a:solidFill>
                  <a:srgbClr val="FFFFFF"/>
                </a:solidFill>
                <a:sym typeface="Arial"/>
              </a:rPr>
              <a:t>Domain Driven Design</a:t>
            </a:r>
          </a:p>
          <a:p>
            <a:pPr lvl="0">
              <a:lnSpc>
                <a:spcPct val="150000"/>
              </a:lnSpc>
              <a:buClr>
                <a:srgbClr val="008774"/>
              </a:buClr>
            </a:pPr>
            <a:r>
              <a:rPr lang="en-US" sz="2800" dirty="0" smtClean="0">
                <a:solidFill>
                  <a:srgbClr val="FFFFFF"/>
                </a:solidFill>
                <a:sym typeface="Arial"/>
              </a:rPr>
              <a:t>Cloud Native</a:t>
            </a:r>
          </a:p>
        </p:txBody>
      </p:sp>
    </p:spTree>
    <p:extLst>
      <p:ext uri="{BB962C8B-B14F-4D97-AF65-F5344CB8AC3E}">
        <p14:creationId xmlns:p14="http://schemas.microsoft.com/office/powerpoint/2010/main" val="196209429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0" dirty="0" smtClean="0"/>
              <a:t>Anticorruption Layer</a:t>
            </a:r>
            <a:endParaRPr lang="en-US" sz="3200" b="0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2"/>
          </p:nvPr>
        </p:nvSpPr>
        <p:spPr>
          <a:xfrm>
            <a:off x="224567" y="819433"/>
            <a:ext cx="8726741" cy="3231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FFFFFF"/>
                </a:solidFill>
              </a:rPr>
              <a:t>An isolation translation layer allowing downstream to work with upstream using downstream bounded context domain concepts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3424587" y="2938625"/>
            <a:ext cx="2072019" cy="3855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b="1" dirty="0" smtClean="0">
                <a:solidFill>
                  <a:srgbClr val="FFFFFF"/>
                </a:solidFill>
              </a:rPr>
              <a:t>conformist</a:t>
            </a:r>
            <a:endParaRPr lang="en-US" sz="2000" b="1" dirty="0">
              <a:solidFill>
                <a:srgbClr val="FFFFFF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1250602" y="2471539"/>
            <a:ext cx="1854624" cy="1854624"/>
          </a:xfrm>
          <a:prstGeom prst="ellipse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Context</a:t>
            </a:r>
          </a:p>
          <a:p>
            <a:pPr algn="ctr"/>
            <a:r>
              <a:rPr lang="en-US" sz="2400" dirty="0" smtClean="0"/>
              <a:t>A</a:t>
            </a:r>
            <a:endParaRPr lang="en-US" sz="2400" dirty="0"/>
          </a:p>
        </p:txBody>
      </p:sp>
      <p:sp>
        <p:nvSpPr>
          <p:cNvPr id="11" name="Oval 10"/>
          <p:cNvSpPr/>
          <p:nvPr/>
        </p:nvSpPr>
        <p:spPr>
          <a:xfrm>
            <a:off x="5551338" y="2463747"/>
            <a:ext cx="1854624" cy="1854624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accent6">
                    <a:lumMod val="50000"/>
                  </a:schemeClr>
                </a:solidFill>
              </a:rPr>
              <a:t>Context</a:t>
            </a:r>
          </a:p>
          <a:p>
            <a:pPr algn="ctr"/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B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3424587" y="3398851"/>
            <a:ext cx="2126751" cy="0"/>
          </a:xfrm>
          <a:prstGeom prst="straightConnector1">
            <a:avLst/>
          </a:prstGeom>
          <a:ln>
            <a:solidFill>
              <a:srgbClr val="FFFFFF"/>
            </a:solidFill>
            <a:tailEnd type="arrow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3471624" y="3413705"/>
            <a:ext cx="3424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FFFFF"/>
                </a:solidFill>
              </a:rPr>
              <a:t>D</a:t>
            </a:r>
            <a:endParaRPr lang="en-US" sz="2000" dirty="0">
              <a:solidFill>
                <a:srgbClr val="FFFFFF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073721" y="3413705"/>
            <a:ext cx="3492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U</a:t>
            </a:r>
          </a:p>
        </p:txBody>
      </p:sp>
      <p:sp>
        <p:nvSpPr>
          <p:cNvPr id="15" name="Rectangle 14"/>
          <p:cNvSpPr/>
          <p:nvPr/>
        </p:nvSpPr>
        <p:spPr>
          <a:xfrm>
            <a:off x="3112653" y="2908044"/>
            <a:ext cx="342998" cy="981613"/>
          </a:xfrm>
          <a:prstGeom prst="rect">
            <a:avLst/>
          </a:prstGeom>
          <a:ln w="19050" cmpd="sng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ACL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9590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0323" y="169550"/>
            <a:ext cx="9035699" cy="542100"/>
          </a:xfrm>
        </p:spPr>
        <p:txBody>
          <a:bodyPr/>
          <a:lstStyle/>
          <a:p>
            <a:r>
              <a:rPr lang="en-US" dirty="0" smtClean="0"/>
              <a:t>Open Host Service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2"/>
          </p:nvPr>
        </p:nvSpPr>
        <p:spPr>
          <a:xfrm>
            <a:off x="224567" y="809545"/>
            <a:ext cx="8726741" cy="3231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>
                <a:solidFill>
                  <a:srgbClr val="FFFFFF"/>
                </a:solidFill>
              </a:rPr>
              <a:t>An upstream protocol for accessing its services 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3424587" y="2938625"/>
            <a:ext cx="2072019" cy="3855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b="1" dirty="0" smtClean="0">
                <a:solidFill>
                  <a:srgbClr val="FFFFFF"/>
                </a:solidFill>
              </a:rPr>
              <a:t>conformist</a:t>
            </a:r>
            <a:endParaRPr lang="en-US" sz="2000" b="1" dirty="0">
              <a:solidFill>
                <a:srgbClr val="FFFFFF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1250602" y="2471539"/>
            <a:ext cx="1854624" cy="1854624"/>
          </a:xfrm>
          <a:prstGeom prst="ellipse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Context</a:t>
            </a:r>
          </a:p>
          <a:p>
            <a:pPr algn="ctr"/>
            <a:r>
              <a:rPr lang="en-US" sz="2400" dirty="0" smtClean="0"/>
              <a:t>A</a:t>
            </a:r>
            <a:endParaRPr lang="en-US" sz="2400" dirty="0"/>
          </a:p>
        </p:txBody>
      </p:sp>
      <p:sp>
        <p:nvSpPr>
          <p:cNvPr id="11" name="Oval 10"/>
          <p:cNvSpPr/>
          <p:nvPr/>
        </p:nvSpPr>
        <p:spPr>
          <a:xfrm>
            <a:off x="5894336" y="2463747"/>
            <a:ext cx="1854624" cy="1854624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accent6">
                    <a:lumMod val="50000"/>
                  </a:schemeClr>
                </a:solidFill>
              </a:rPr>
              <a:t>Context</a:t>
            </a:r>
          </a:p>
          <a:p>
            <a:pPr algn="ctr"/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B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3424587" y="3398851"/>
            <a:ext cx="2126751" cy="0"/>
          </a:xfrm>
          <a:prstGeom prst="straightConnector1">
            <a:avLst/>
          </a:prstGeom>
          <a:ln>
            <a:solidFill>
              <a:srgbClr val="FFFFFF"/>
            </a:solidFill>
            <a:tailEnd type="arrow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3439870" y="3413705"/>
            <a:ext cx="3424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FFFFF"/>
                </a:solidFill>
              </a:rPr>
              <a:t>D</a:t>
            </a:r>
            <a:endParaRPr lang="en-US" sz="2000" dirty="0">
              <a:solidFill>
                <a:srgbClr val="FFFFFF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073721" y="3413705"/>
            <a:ext cx="3492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U</a:t>
            </a:r>
          </a:p>
        </p:txBody>
      </p:sp>
      <p:sp>
        <p:nvSpPr>
          <p:cNvPr id="15" name="Rectangle 14"/>
          <p:cNvSpPr/>
          <p:nvPr/>
        </p:nvSpPr>
        <p:spPr>
          <a:xfrm>
            <a:off x="3112653" y="2908044"/>
            <a:ext cx="342998" cy="981613"/>
          </a:xfrm>
          <a:prstGeom prst="rect">
            <a:avLst/>
          </a:prstGeom>
          <a:ln w="19050" cmpd="sng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ACL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5551338" y="2908044"/>
            <a:ext cx="342998" cy="981613"/>
          </a:xfrm>
          <a:prstGeom prst="rect">
            <a:avLst/>
          </a:prstGeom>
          <a:ln w="19050" cmpd="sng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OHS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84472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0323" y="169550"/>
            <a:ext cx="9035699" cy="542100"/>
          </a:xfrm>
        </p:spPr>
        <p:txBody>
          <a:bodyPr/>
          <a:lstStyle/>
          <a:p>
            <a:r>
              <a:rPr lang="en-US" dirty="0" smtClean="0"/>
              <a:t>Published Language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2"/>
          </p:nvPr>
        </p:nvSpPr>
        <p:spPr>
          <a:xfrm>
            <a:off x="216818" y="817293"/>
            <a:ext cx="8726741" cy="3231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FFFFFF"/>
                </a:solidFill>
              </a:rPr>
              <a:t>A common well documented language that facilities translation between different contexts 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3424587" y="2938625"/>
            <a:ext cx="2072019" cy="3855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b="1" dirty="0" smtClean="0">
                <a:solidFill>
                  <a:srgbClr val="FFFFFF"/>
                </a:solidFill>
              </a:rPr>
              <a:t>conformist</a:t>
            </a:r>
            <a:endParaRPr lang="en-US" sz="2000" b="1" dirty="0">
              <a:solidFill>
                <a:srgbClr val="FFFFFF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1250602" y="2471539"/>
            <a:ext cx="1854624" cy="1854624"/>
          </a:xfrm>
          <a:prstGeom prst="ellipse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Context</a:t>
            </a:r>
          </a:p>
          <a:p>
            <a:pPr algn="ctr"/>
            <a:r>
              <a:rPr lang="en-US" sz="2400" dirty="0" smtClean="0"/>
              <a:t>A</a:t>
            </a:r>
            <a:endParaRPr lang="en-US" sz="2400" dirty="0"/>
          </a:p>
        </p:txBody>
      </p:sp>
      <p:sp>
        <p:nvSpPr>
          <p:cNvPr id="11" name="Oval 10"/>
          <p:cNvSpPr/>
          <p:nvPr/>
        </p:nvSpPr>
        <p:spPr>
          <a:xfrm>
            <a:off x="5894336" y="2463747"/>
            <a:ext cx="1854624" cy="1854624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accent6">
                    <a:lumMod val="50000"/>
                  </a:schemeClr>
                </a:solidFill>
              </a:rPr>
              <a:t>Context</a:t>
            </a:r>
          </a:p>
          <a:p>
            <a:pPr algn="ctr"/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B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3424587" y="3398851"/>
            <a:ext cx="2126751" cy="0"/>
          </a:xfrm>
          <a:prstGeom prst="straightConnector1">
            <a:avLst/>
          </a:prstGeom>
          <a:ln>
            <a:solidFill>
              <a:srgbClr val="FFFFFF"/>
            </a:solidFill>
            <a:tailEnd type="arrow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3439870" y="3413705"/>
            <a:ext cx="3424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FFFFF"/>
                </a:solidFill>
              </a:rPr>
              <a:t>D</a:t>
            </a:r>
            <a:endParaRPr lang="en-US" sz="2000" dirty="0">
              <a:solidFill>
                <a:srgbClr val="FFFFFF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073721" y="3413705"/>
            <a:ext cx="3492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U</a:t>
            </a:r>
          </a:p>
        </p:txBody>
      </p:sp>
      <p:sp>
        <p:nvSpPr>
          <p:cNvPr id="15" name="Rectangle 14"/>
          <p:cNvSpPr/>
          <p:nvPr/>
        </p:nvSpPr>
        <p:spPr>
          <a:xfrm>
            <a:off x="3112653" y="2908044"/>
            <a:ext cx="342998" cy="981613"/>
          </a:xfrm>
          <a:prstGeom prst="rect">
            <a:avLst/>
          </a:prstGeom>
          <a:ln w="19050" cmpd="sng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ACL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5551338" y="2908044"/>
            <a:ext cx="342998" cy="981613"/>
          </a:xfrm>
          <a:prstGeom prst="rect">
            <a:avLst/>
          </a:prstGeom>
          <a:ln w="19050" cmpd="sng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94102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Manifestations of DDD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91259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Context Mapping Example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5387" y="860910"/>
            <a:ext cx="4611056" cy="357160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97391" y="4658946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78541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 txBox="1">
            <a:spLocks noGrp="1"/>
          </p:cNvSpPr>
          <p:nvPr>
            <p:ph type="body" sz="quarter" idx="13"/>
          </p:nvPr>
        </p:nvSpPr>
        <p:spPr>
          <a:xfrm>
            <a:off x="431800" y="847882"/>
            <a:ext cx="8551408" cy="3848609"/>
          </a:xfrm>
        </p:spPr>
        <p:txBody>
          <a:bodyPr/>
          <a:lstStyle/>
          <a:p>
            <a:pPr>
              <a:lnSpc>
                <a:spcPct val="150000"/>
              </a:lnSpc>
              <a:buClr>
                <a:srgbClr val="008774"/>
              </a:buClr>
            </a:pPr>
            <a:endParaRPr lang="en-US" sz="2800" dirty="0" smtClean="0">
              <a:solidFill>
                <a:srgbClr val="FFFFFF"/>
              </a:solidFill>
              <a:sym typeface="Arial"/>
            </a:endParaRPr>
          </a:p>
          <a:p>
            <a:pPr>
              <a:lnSpc>
                <a:spcPct val="150000"/>
              </a:lnSpc>
              <a:buClr>
                <a:srgbClr val="008774"/>
              </a:buClr>
            </a:pPr>
            <a:r>
              <a:rPr lang="en-US" sz="2800" dirty="0" smtClean="0">
                <a:solidFill>
                  <a:srgbClr val="FFFFFF"/>
                </a:solidFill>
                <a:sym typeface="Arial"/>
              </a:rPr>
              <a:t>Domain Driven Design</a:t>
            </a:r>
            <a:endParaRPr lang="en-US" sz="2800" dirty="0">
              <a:solidFill>
                <a:srgbClr val="FFFFFF"/>
              </a:solidFill>
              <a:sym typeface="Arial"/>
            </a:endParaRPr>
          </a:p>
          <a:p>
            <a:pPr lvl="0">
              <a:lnSpc>
                <a:spcPct val="150000"/>
              </a:lnSpc>
              <a:buClr>
                <a:srgbClr val="008774"/>
              </a:buClr>
            </a:pPr>
            <a:r>
              <a:rPr lang="en-US" sz="2800" dirty="0" smtClean="0">
                <a:solidFill>
                  <a:srgbClr val="FFFF00"/>
                </a:solidFill>
                <a:sym typeface="Arial"/>
              </a:rPr>
              <a:t>	Cloud Native Design</a:t>
            </a:r>
          </a:p>
          <a:p>
            <a:pPr lvl="0">
              <a:lnSpc>
                <a:spcPct val="150000"/>
              </a:lnSpc>
              <a:buClr>
                <a:srgbClr val="008774"/>
              </a:buClr>
            </a:pPr>
            <a:r>
              <a:rPr lang="en-US" sz="2800" dirty="0" smtClean="0">
                <a:solidFill>
                  <a:srgbClr val="FFFFFF"/>
                </a:solidFill>
                <a:sym typeface="Arial"/>
              </a:rPr>
              <a:t>		</a:t>
            </a:r>
            <a:endParaRPr lang="en-US" sz="2800" dirty="0">
              <a:solidFill>
                <a:srgbClr val="FFFFFF"/>
              </a:solidFill>
              <a:sym typeface="Arial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0975" y="787400"/>
            <a:ext cx="2286000" cy="356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93242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 algn="ctr"/>
            <a:r>
              <a:rPr lang="en-US" sz="3200" b="0" dirty="0" smtClean="0">
                <a:solidFill>
                  <a:schemeClr val="accent1"/>
                </a:solidFill>
                <a:sym typeface="Arial"/>
              </a:rPr>
              <a:t>Cloud Native Design</a:t>
            </a:r>
            <a:endParaRPr lang="en-US" sz="3200" b="0" dirty="0">
              <a:solidFill>
                <a:schemeClr val="accent1"/>
              </a:solidFill>
              <a:sym typeface="Arial"/>
            </a:endParaRPr>
          </a:p>
        </p:txBody>
      </p:sp>
      <p:sp>
        <p:nvSpPr>
          <p:cNvPr id="196" name="Shape 196"/>
          <p:cNvSpPr txBox="1">
            <a:spLocks noGrp="1"/>
          </p:cNvSpPr>
          <p:nvPr>
            <p:ph type="body" sz="quarter" idx="13"/>
          </p:nvPr>
        </p:nvSpPr>
        <p:spPr>
          <a:xfrm>
            <a:off x="431800" y="639126"/>
            <a:ext cx="8551408" cy="4237674"/>
          </a:xfrm>
        </p:spPr>
        <p:txBody>
          <a:bodyPr/>
          <a:lstStyle/>
          <a:p>
            <a:pPr marL="457200" lvl="0" indent="-457200">
              <a:lnSpc>
                <a:spcPct val="150000"/>
              </a:lnSpc>
              <a:buClr>
                <a:srgbClr val="008774"/>
              </a:buClr>
              <a:buFont typeface="Arial"/>
              <a:buChar char="•"/>
            </a:pPr>
            <a:r>
              <a:rPr lang="en-US" sz="2800" dirty="0" smtClean="0">
                <a:solidFill>
                  <a:srgbClr val="FFFFFF"/>
                </a:solidFill>
                <a:sym typeface="Arial"/>
              </a:rPr>
              <a:t>Evaluate components for 12-factor compliance</a:t>
            </a:r>
          </a:p>
          <a:p>
            <a:pPr marL="457200" lvl="0" indent="-457200">
              <a:lnSpc>
                <a:spcPct val="150000"/>
              </a:lnSpc>
              <a:buClr>
                <a:srgbClr val="008774"/>
              </a:buClr>
              <a:buFont typeface="Arial"/>
              <a:buChar char="•"/>
            </a:pPr>
            <a:r>
              <a:rPr lang="en-US" sz="2800" dirty="0" smtClean="0">
                <a:solidFill>
                  <a:srgbClr val="FFFFFF"/>
                </a:solidFill>
                <a:sym typeface="Arial"/>
              </a:rPr>
              <a:t>Evaluate components and architecture for Cloud Native Design</a:t>
            </a:r>
            <a:endParaRPr lang="en-US" sz="2800" dirty="0" smtClean="0">
              <a:solidFill>
                <a:schemeClr val="accent6"/>
              </a:solidFill>
              <a:sym typeface="Arial"/>
            </a:endParaRPr>
          </a:p>
          <a:p>
            <a:pPr lvl="0">
              <a:lnSpc>
                <a:spcPct val="150000"/>
              </a:lnSpc>
              <a:buClr>
                <a:srgbClr val="008774"/>
              </a:buClr>
            </a:pPr>
            <a:endParaRPr lang="en-US" sz="2800" dirty="0">
              <a:solidFill>
                <a:schemeClr val="accent6"/>
              </a:solidFill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1122460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 algn="ctr"/>
            <a:r>
              <a:rPr lang="en-US" sz="3200" b="0" dirty="0" smtClean="0">
                <a:solidFill>
                  <a:schemeClr val="accent1"/>
                </a:solidFill>
                <a:sym typeface="Arial"/>
              </a:rPr>
              <a:t>Cloud Native Design</a:t>
            </a:r>
            <a:endParaRPr lang="en-US" sz="3200" b="0" dirty="0">
              <a:solidFill>
                <a:schemeClr val="accent1"/>
              </a:solidFill>
              <a:sym typeface="Arial"/>
            </a:endParaRPr>
          </a:p>
        </p:txBody>
      </p:sp>
      <p:sp>
        <p:nvSpPr>
          <p:cNvPr id="196" name="Shape 196"/>
          <p:cNvSpPr txBox="1">
            <a:spLocks noGrp="1"/>
          </p:cNvSpPr>
          <p:nvPr>
            <p:ph type="body" sz="quarter" idx="13"/>
          </p:nvPr>
        </p:nvSpPr>
        <p:spPr>
          <a:xfrm>
            <a:off x="431800" y="639126"/>
            <a:ext cx="8551408" cy="4237674"/>
          </a:xfrm>
        </p:spPr>
        <p:txBody>
          <a:bodyPr/>
          <a:lstStyle/>
          <a:p>
            <a:pPr marL="457200" lvl="0" indent="-457200">
              <a:lnSpc>
                <a:spcPct val="150000"/>
              </a:lnSpc>
              <a:buClr>
                <a:srgbClr val="008774"/>
              </a:buClr>
              <a:buFont typeface="Arial"/>
              <a:buChar char="•"/>
            </a:pPr>
            <a:r>
              <a:rPr lang="en-US" sz="2800" dirty="0" smtClean="0">
                <a:solidFill>
                  <a:srgbClr val="FFFFFF"/>
                </a:solidFill>
                <a:sym typeface="Arial"/>
              </a:rPr>
              <a:t>Evaluate components for 12-factor compliance</a:t>
            </a:r>
          </a:p>
          <a:p>
            <a:pPr marL="457200" lvl="0" indent="-457200">
              <a:lnSpc>
                <a:spcPct val="150000"/>
              </a:lnSpc>
              <a:buClr>
                <a:srgbClr val="008774"/>
              </a:buClr>
              <a:buFont typeface="Arial"/>
              <a:buChar char="•"/>
            </a:pPr>
            <a:r>
              <a:rPr lang="en-US" sz="2800" dirty="0" smtClean="0">
                <a:solidFill>
                  <a:srgbClr val="FFFFFF"/>
                </a:solidFill>
                <a:sym typeface="Arial"/>
              </a:rPr>
              <a:t>Evaluate components and architecture for Cloud Native Design</a:t>
            </a:r>
          </a:p>
          <a:p>
            <a:pPr marL="457200" lvl="0" indent="-457200">
              <a:lnSpc>
                <a:spcPct val="150000"/>
              </a:lnSpc>
              <a:buClr>
                <a:srgbClr val="008774"/>
              </a:buClr>
              <a:buFont typeface="Arial"/>
              <a:buChar char="•"/>
            </a:pPr>
            <a:r>
              <a:rPr lang="en-US" sz="2800" dirty="0" smtClean="0">
                <a:solidFill>
                  <a:srgbClr val="FFFFFF"/>
                </a:solidFill>
                <a:sym typeface="Arial"/>
              </a:rPr>
              <a:t>Standalone services</a:t>
            </a:r>
          </a:p>
          <a:p>
            <a:pPr marL="457200" lvl="0" indent="-457200">
              <a:lnSpc>
                <a:spcPct val="150000"/>
              </a:lnSpc>
              <a:buClr>
                <a:srgbClr val="008774"/>
              </a:buClr>
              <a:buFont typeface="Arial"/>
              <a:buChar char="•"/>
            </a:pPr>
            <a:r>
              <a:rPr lang="en-US" sz="2800" dirty="0" smtClean="0">
                <a:solidFill>
                  <a:srgbClr val="FFFFFF"/>
                </a:solidFill>
                <a:sym typeface="Arial"/>
              </a:rPr>
              <a:t>Common services</a:t>
            </a:r>
          </a:p>
          <a:p>
            <a:pPr marL="457200" lvl="0" indent="-457200">
              <a:lnSpc>
                <a:spcPct val="150000"/>
              </a:lnSpc>
              <a:buClr>
                <a:srgbClr val="008774"/>
              </a:buClr>
              <a:buFont typeface="Arial"/>
              <a:buChar char="•"/>
            </a:pPr>
            <a:endParaRPr lang="en-US" sz="2800" dirty="0" smtClean="0">
              <a:solidFill>
                <a:schemeClr val="accent6"/>
              </a:solidFill>
              <a:sym typeface="Arial"/>
            </a:endParaRPr>
          </a:p>
          <a:p>
            <a:pPr lvl="0">
              <a:lnSpc>
                <a:spcPct val="150000"/>
              </a:lnSpc>
              <a:buClr>
                <a:srgbClr val="008774"/>
              </a:buClr>
            </a:pPr>
            <a:endParaRPr lang="en-US" sz="2800" dirty="0">
              <a:solidFill>
                <a:schemeClr val="accent6"/>
              </a:solidFill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8589790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 algn="ctr"/>
            <a:r>
              <a:rPr lang="en-US" sz="3200" b="0" dirty="0" smtClean="0">
                <a:solidFill>
                  <a:schemeClr val="accent1"/>
                </a:solidFill>
                <a:sym typeface="Arial"/>
              </a:rPr>
              <a:t>Evaluate for 12-Factor Compliance</a:t>
            </a:r>
            <a:endParaRPr lang="en-US" sz="3200" b="0" dirty="0">
              <a:solidFill>
                <a:schemeClr val="accent1"/>
              </a:solidFill>
              <a:sym typeface="Arial"/>
            </a:endParaRPr>
          </a:p>
        </p:txBody>
      </p:sp>
      <p:sp>
        <p:nvSpPr>
          <p:cNvPr id="196" name="Shape 196"/>
          <p:cNvSpPr txBox="1">
            <a:spLocks noGrp="1"/>
          </p:cNvSpPr>
          <p:nvPr>
            <p:ph type="body" sz="quarter" idx="13"/>
          </p:nvPr>
        </p:nvSpPr>
        <p:spPr>
          <a:xfrm>
            <a:off x="113722" y="847882"/>
            <a:ext cx="4343400" cy="3734278"/>
          </a:xfrm>
        </p:spPr>
        <p:txBody>
          <a:bodyPr/>
          <a:lstStyle/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300" dirty="0" smtClean="0">
                <a:solidFill>
                  <a:srgbClr val="FFFFFF"/>
                </a:solidFill>
                <a:sym typeface="Arial"/>
              </a:rPr>
              <a:t>no file based access to resources</a:t>
            </a:r>
          </a:p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300" dirty="0" smtClean="0">
                <a:solidFill>
                  <a:srgbClr val="FFFFFF"/>
                </a:solidFill>
                <a:sym typeface="Arial"/>
              </a:rPr>
              <a:t>run code on demand</a:t>
            </a:r>
          </a:p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300" dirty="0" smtClean="0">
                <a:solidFill>
                  <a:srgbClr val="FFFFFF"/>
                </a:solidFill>
                <a:sym typeface="Arial"/>
              </a:rPr>
              <a:t>coordinate cross service configurations</a:t>
            </a:r>
          </a:p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300" dirty="0" smtClean="0">
                <a:solidFill>
                  <a:srgbClr val="FFFFFF"/>
                </a:solidFill>
                <a:sym typeface="Arial"/>
              </a:rPr>
              <a:t>route public requests</a:t>
            </a:r>
          </a:p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300" dirty="0" smtClean="0">
                <a:solidFill>
                  <a:srgbClr val="FFFFFF"/>
                </a:solidFill>
                <a:sym typeface="Arial"/>
              </a:rPr>
              <a:t>read and write persistent data</a:t>
            </a:r>
          </a:p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300" dirty="0" smtClean="0">
                <a:solidFill>
                  <a:srgbClr val="FFFFFF"/>
                </a:solidFill>
                <a:sym typeface="Arial"/>
              </a:rPr>
              <a:t>add and remove resources</a:t>
            </a:r>
            <a:endParaRPr lang="en-US" sz="2300" dirty="0">
              <a:solidFill>
                <a:srgbClr val="FFFFFF"/>
              </a:solidFill>
              <a:sym typeface="Arial"/>
            </a:endParaRPr>
          </a:p>
        </p:txBody>
      </p:sp>
      <p:sp>
        <p:nvSpPr>
          <p:cNvPr id="4" name="Shape 196"/>
          <p:cNvSpPr txBox="1">
            <a:spLocks/>
          </p:cNvSpPr>
          <p:nvPr/>
        </p:nvSpPr>
        <p:spPr>
          <a:xfrm>
            <a:off x="4714240" y="852484"/>
            <a:ext cx="4343400" cy="3729676"/>
          </a:xfrm>
          <a:prstGeom prst="rect">
            <a:avLst/>
          </a:prstGeom>
        </p:spPr>
        <p:txBody>
          <a:bodyPr vert="horz"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rgbClr val="7F7F7F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Clr>
                <a:srgbClr val="008774"/>
              </a:buClr>
              <a:buFont typeface="Arial"/>
              <a:buChar char="•"/>
            </a:pPr>
            <a:r>
              <a:rPr lang="en-US" sz="2300" dirty="0" smtClean="0">
                <a:solidFill>
                  <a:srgbClr val="FFFFFF"/>
                </a:solidFill>
                <a:sym typeface="Arial"/>
              </a:rPr>
              <a:t>record internal and external events</a:t>
            </a:r>
          </a:p>
          <a:p>
            <a:pPr marL="457200" indent="-457200">
              <a:buClr>
                <a:srgbClr val="008774"/>
              </a:buClr>
              <a:buFont typeface="Arial"/>
              <a:buChar char="•"/>
            </a:pPr>
            <a:r>
              <a:rPr lang="en-US" sz="2300" dirty="0" smtClean="0">
                <a:solidFill>
                  <a:srgbClr val="FFFFFF"/>
                </a:solidFill>
                <a:sym typeface="Arial"/>
              </a:rPr>
              <a:t>isolate resources and failures</a:t>
            </a:r>
          </a:p>
          <a:p>
            <a:pPr marL="457200" indent="-457200">
              <a:buClr>
                <a:srgbClr val="008774"/>
              </a:buClr>
              <a:buFont typeface="Arial"/>
              <a:buChar char="•"/>
            </a:pPr>
            <a:r>
              <a:rPr lang="en-US" sz="2300" dirty="0" smtClean="0">
                <a:solidFill>
                  <a:srgbClr val="FFFFFF"/>
                </a:solidFill>
                <a:sym typeface="Arial"/>
              </a:rPr>
              <a:t>measure performance and health</a:t>
            </a:r>
          </a:p>
          <a:p>
            <a:pPr marL="457200" indent="-457200">
              <a:buClr>
                <a:srgbClr val="008774"/>
              </a:buClr>
              <a:buFont typeface="Arial"/>
              <a:buChar char="•"/>
            </a:pPr>
            <a:r>
              <a:rPr lang="en-US" sz="2300" dirty="0" smtClean="0">
                <a:solidFill>
                  <a:srgbClr val="FFFFFF"/>
                </a:solidFill>
                <a:sym typeface="Arial"/>
              </a:rPr>
              <a:t>detect and determine failure (plan &amp; provoke failure)</a:t>
            </a:r>
          </a:p>
          <a:p>
            <a:pPr marL="457200" indent="-457200">
              <a:buClr>
                <a:srgbClr val="008774"/>
              </a:buClr>
              <a:buFont typeface="Arial"/>
              <a:buChar char="•"/>
            </a:pPr>
            <a:r>
              <a:rPr lang="en-US" sz="2300" dirty="0" smtClean="0">
                <a:solidFill>
                  <a:srgbClr val="FFFFFF"/>
                </a:solidFill>
                <a:sym typeface="Arial"/>
              </a:rPr>
              <a:t>recover failures</a:t>
            </a:r>
          </a:p>
          <a:p>
            <a:pPr marL="457200" indent="-457200">
              <a:buClr>
                <a:srgbClr val="008774"/>
              </a:buClr>
              <a:buFont typeface="Arial"/>
              <a:buChar char="•"/>
            </a:pPr>
            <a:r>
              <a:rPr lang="en-US" sz="2300" dirty="0" smtClean="0">
                <a:solidFill>
                  <a:srgbClr val="FFFFFF"/>
                </a:solidFill>
                <a:sym typeface="Arial"/>
              </a:rPr>
              <a:t>work tomorrow</a:t>
            </a:r>
          </a:p>
        </p:txBody>
      </p:sp>
    </p:spTree>
    <p:extLst>
      <p:ext uri="{BB962C8B-B14F-4D97-AF65-F5344CB8AC3E}">
        <p14:creationId xmlns:p14="http://schemas.microsoft.com/office/powerpoint/2010/main" val="414104915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 algn="ctr"/>
            <a:r>
              <a:rPr lang="en-US" sz="3200" b="0" dirty="0" smtClean="0">
                <a:solidFill>
                  <a:schemeClr val="accent1"/>
                </a:solidFill>
                <a:sym typeface="Arial"/>
              </a:rPr>
              <a:t>Evaluate for the Cloud</a:t>
            </a:r>
            <a:endParaRPr lang="en-US" sz="3200" b="0" dirty="0">
              <a:solidFill>
                <a:schemeClr val="accent1"/>
              </a:solidFill>
              <a:sym typeface="Arial"/>
            </a:endParaRPr>
          </a:p>
        </p:txBody>
      </p:sp>
      <p:graphicFrame>
        <p:nvGraphicFramePr>
          <p:cNvPr id="4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07088936"/>
              </p:ext>
            </p:extLst>
          </p:nvPr>
        </p:nvGraphicFramePr>
        <p:xfrm>
          <a:off x="500075" y="1105218"/>
          <a:ext cx="8410575" cy="33829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14104915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sz="3200" b="0" dirty="0" smtClean="0">
                <a:solidFill>
                  <a:schemeClr val="accent1"/>
                </a:solidFill>
                <a:sym typeface="Arial"/>
              </a:rPr>
              <a:t>The Monolith</a:t>
            </a:r>
            <a:endParaRPr lang="en-US" sz="3200" b="0" dirty="0">
              <a:solidFill>
                <a:schemeClr val="accent1"/>
              </a:solidFill>
              <a:sym typeface="Arial"/>
            </a:endParaRPr>
          </a:p>
        </p:txBody>
      </p:sp>
      <p:sp>
        <p:nvSpPr>
          <p:cNvPr id="196" name="Shape 196"/>
          <p:cNvSpPr txBox="1">
            <a:spLocks noGrp="1"/>
          </p:cNvSpPr>
          <p:nvPr>
            <p:ph type="body" sz="quarter" idx="13"/>
          </p:nvPr>
        </p:nvSpPr>
        <p:spPr>
          <a:xfrm>
            <a:off x="431800" y="624362"/>
            <a:ext cx="3801397" cy="3848609"/>
          </a:xfrm>
        </p:spPr>
        <p:txBody>
          <a:bodyPr/>
          <a:lstStyle/>
          <a:p>
            <a:pPr lvl="0">
              <a:lnSpc>
                <a:spcPct val="150000"/>
              </a:lnSpc>
              <a:buClr>
                <a:srgbClr val="008774"/>
              </a:buClr>
            </a:pPr>
            <a:r>
              <a:rPr lang="en-US" sz="2800" dirty="0" smtClean="0">
                <a:solidFill>
                  <a:srgbClr val="FFFFFF"/>
                </a:solidFill>
                <a:sym typeface="Arial"/>
              </a:rPr>
              <a:t>Forces</a:t>
            </a:r>
          </a:p>
          <a:p>
            <a:pPr lvl="0">
              <a:lnSpc>
                <a:spcPct val="150000"/>
              </a:lnSpc>
              <a:buClr>
                <a:srgbClr val="008774"/>
              </a:buClr>
            </a:pPr>
            <a:r>
              <a:rPr lang="en-US" sz="2800" dirty="0" smtClean="0">
                <a:solidFill>
                  <a:srgbClr val="FFFFFF"/>
                </a:solidFill>
                <a:sym typeface="Arial"/>
              </a:rPr>
              <a:t>Solution</a:t>
            </a:r>
          </a:p>
          <a:p>
            <a:pPr lvl="0">
              <a:lnSpc>
                <a:spcPct val="150000"/>
              </a:lnSpc>
              <a:buClr>
                <a:srgbClr val="008774"/>
              </a:buClr>
            </a:pPr>
            <a:r>
              <a:rPr lang="en-US" sz="2800" dirty="0" smtClean="0">
                <a:solidFill>
                  <a:srgbClr val="FFFFFF"/>
                </a:solidFill>
                <a:sym typeface="Arial"/>
              </a:rPr>
              <a:t>Resulting Context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3750" y="149918"/>
            <a:ext cx="3013260" cy="4774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37873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title"/>
          </p:nvPr>
        </p:nvSpPr>
        <p:spPr>
          <a:xfrm>
            <a:off x="186280" y="1940560"/>
            <a:ext cx="8796928" cy="474445"/>
          </a:xfrm>
        </p:spPr>
        <p:txBody>
          <a:bodyPr/>
          <a:lstStyle/>
          <a:p>
            <a:pPr lvl="0" algn="ctr"/>
            <a:r>
              <a:rPr lang="en-US" sz="3200" b="0" dirty="0" smtClean="0">
                <a:solidFill>
                  <a:schemeClr val="accent1"/>
                </a:solidFill>
                <a:sym typeface="Arial"/>
              </a:rPr>
              <a:t>Let’s talk about SpringTrader</a:t>
            </a:r>
            <a:endParaRPr lang="en-US" sz="3200" b="0" dirty="0">
              <a:solidFill>
                <a:schemeClr val="accent1"/>
              </a:solidFill>
              <a:sym typeface="Arial"/>
            </a:endParaRPr>
          </a:p>
        </p:txBody>
      </p:sp>
      <p:sp>
        <p:nvSpPr>
          <p:cNvPr id="196" name="Shape 196"/>
          <p:cNvSpPr txBox="1">
            <a:spLocks noGrp="1"/>
          </p:cNvSpPr>
          <p:nvPr>
            <p:ph type="body" sz="quarter" idx="13"/>
          </p:nvPr>
        </p:nvSpPr>
        <p:spPr>
          <a:xfrm>
            <a:off x="431800" y="639126"/>
            <a:ext cx="8551408" cy="1301434"/>
          </a:xfrm>
        </p:spPr>
        <p:txBody>
          <a:bodyPr/>
          <a:lstStyle/>
          <a:p>
            <a:pPr lvl="0">
              <a:lnSpc>
                <a:spcPct val="150000"/>
              </a:lnSpc>
              <a:buClr>
                <a:srgbClr val="008774"/>
              </a:buClr>
            </a:pPr>
            <a:endParaRPr lang="en-US" sz="2800" dirty="0" smtClean="0">
              <a:solidFill>
                <a:schemeClr val="accent6"/>
              </a:solidFill>
              <a:sym typeface="Arial"/>
            </a:endParaRPr>
          </a:p>
          <a:p>
            <a:pPr lvl="0">
              <a:lnSpc>
                <a:spcPct val="150000"/>
              </a:lnSpc>
              <a:buClr>
                <a:srgbClr val="008774"/>
              </a:buClr>
            </a:pPr>
            <a:endParaRPr lang="en-US" sz="2800" dirty="0">
              <a:solidFill>
                <a:schemeClr val="accent6"/>
              </a:solidFill>
              <a:sym typeface="Arial"/>
            </a:endParaRPr>
          </a:p>
          <a:p>
            <a:pPr lvl="0">
              <a:lnSpc>
                <a:spcPct val="150000"/>
              </a:lnSpc>
              <a:buClr>
                <a:srgbClr val="008774"/>
              </a:buClr>
            </a:pPr>
            <a:endParaRPr lang="en-US" sz="2800" dirty="0">
              <a:solidFill>
                <a:schemeClr val="accent6"/>
              </a:solidFill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288873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4904" y="325120"/>
            <a:ext cx="6446159" cy="4736855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230624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47700"/>
            <a:ext cx="9144000" cy="3844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18372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sz="3200" b="0" dirty="0" smtClean="0">
                <a:solidFill>
                  <a:schemeClr val="accent1"/>
                </a:solidFill>
                <a:sym typeface="Arial"/>
              </a:rPr>
              <a:t>Use Case</a:t>
            </a:r>
            <a:endParaRPr lang="en-US" sz="3200" b="0" dirty="0">
              <a:solidFill>
                <a:schemeClr val="accent1"/>
              </a:solidFill>
              <a:sym typeface="Arial"/>
            </a:endParaRPr>
          </a:p>
        </p:txBody>
      </p:sp>
      <p:sp>
        <p:nvSpPr>
          <p:cNvPr id="196" name="Shape 196"/>
          <p:cNvSpPr txBox="1">
            <a:spLocks noGrp="1"/>
          </p:cNvSpPr>
          <p:nvPr>
            <p:ph type="body" sz="quarter" idx="13"/>
          </p:nvPr>
        </p:nvSpPr>
        <p:spPr>
          <a:xfrm>
            <a:off x="431800" y="639126"/>
            <a:ext cx="8551408" cy="4237674"/>
          </a:xfrm>
        </p:spPr>
        <p:txBody>
          <a:bodyPr/>
          <a:lstStyle/>
          <a:p>
            <a:pPr lvl="0">
              <a:lnSpc>
                <a:spcPct val="150000"/>
              </a:lnSpc>
              <a:buClr>
                <a:srgbClr val="008774"/>
              </a:buClr>
            </a:pPr>
            <a:r>
              <a:rPr lang="en-US" sz="2800" dirty="0" smtClean="0">
                <a:solidFill>
                  <a:schemeClr val="accent6"/>
                </a:solidFill>
                <a:sym typeface="Arial"/>
              </a:rPr>
              <a:t>if securities are subjected to randomized changes, as if by market forces – wouldn’t it be better to make use of real-time data?</a:t>
            </a:r>
          </a:p>
          <a:p>
            <a:pPr lvl="0">
              <a:lnSpc>
                <a:spcPct val="150000"/>
              </a:lnSpc>
              <a:buClr>
                <a:srgbClr val="008774"/>
              </a:buClr>
            </a:pPr>
            <a:endParaRPr lang="en-US" sz="2800" dirty="0">
              <a:solidFill>
                <a:schemeClr val="accent6"/>
              </a:solidFill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5665913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sz="3200" b="0" dirty="0" smtClean="0">
                <a:solidFill>
                  <a:schemeClr val="accent1"/>
                </a:solidFill>
                <a:sym typeface="Arial"/>
              </a:rPr>
              <a:t>Goals</a:t>
            </a:r>
            <a:endParaRPr lang="en-US" sz="3200" b="0" dirty="0">
              <a:solidFill>
                <a:schemeClr val="accent1"/>
              </a:solidFill>
              <a:sym typeface="Arial"/>
            </a:endParaRPr>
          </a:p>
        </p:txBody>
      </p:sp>
      <p:sp>
        <p:nvSpPr>
          <p:cNvPr id="196" name="Shape 196"/>
          <p:cNvSpPr txBox="1">
            <a:spLocks noGrp="1"/>
          </p:cNvSpPr>
          <p:nvPr>
            <p:ph type="body" sz="quarter" idx="13"/>
          </p:nvPr>
        </p:nvSpPr>
        <p:spPr>
          <a:xfrm>
            <a:off x="431800" y="639126"/>
            <a:ext cx="8551408" cy="4237674"/>
          </a:xfrm>
        </p:spPr>
        <p:txBody>
          <a:bodyPr/>
          <a:lstStyle/>
          <a:p>
            <a:pPr marL="342900" lvl="0" indent="-342900">
              <a:lnSpc>
                <a:spcPct val="150000"/>
              </a:lnSpc>
              <a:buClr>
                <a:srgbClr val="008774"/>
              </a:buClr>
              <a:buFont typeface="Arial"/>
              <a:buChar char="•"/>
            </a:pPr>
            <a:r>
              <a:rPr lang="en-US" sz="2400" dirty="0" smtClean="0">
                <a:solidFill>
                  <a:schemeClr val="accent6"/>
                </a:solidFill>
                <a:sym typeface="Arial"/>
              </a:rPr>
              <a:t>Replace the existing simulated Quote data with real-time data</a:t>
            </a:r>
          </a:p>
          <a:p>
            <a:pPr marL="342900" lvl="0" indent="-342900">
              <a:lnSpc>
                <a:spcPct val="150000"/>
              </a:lnSpc>
              <a:buClr>
                <a:srgbClr val="008774"/>
              </a:buClr>
              <a:buFont typeface="Arial"/>
              <a:buChar char="•"/>
            </a:pPr>
            <a:r>
              <a:rPr lang="en-US" sz="2400" dirty="0" smtClean="0">
                <a:solidFill>
                  <a:schemeClr val="accent6"/>
                </a:solidFill>
                <a:sym typeface="Arial"/>
              </a:rPr>
              <a:t>Minimize changes to existing code base</a:t>
            </a:r>
          </a:p>
          <a:p>
            <a:pPr marL="342900" lvl="0" indent="-342900">
              <a:lnSpc>
                <a:spcPct val="150000"/>
              </a:lnSpc>
              <a:buClr>
                <a:srgbClr val="008774"/>
              </a:buClr>
              <a:buFont typeface="Arial"/>
              <a:buChar char="•"/>
            </a:pPr>
            <a:r>
              <a:rPr lang="en-US" sz="2400" dirty="0" smtClean="0">
                <a:solidFill>
                  <a:schemeClr val="accent6"/>
                </a:solidFill>
                <a:sym typeface="Arial"/>
              </a:rPr>
              <a:t>Make sure we have a working system when refactoring occurs</a:t>
            </a:r>
          </a:p>
          <a:p>
            <a:pPr marL="457200" lvl="0" indent="-457200">
              <a:lnSpc>
                <a:spcPct val="150000"/>
              </a:lnSpc>
              <a:buClr>
                <a:srgbClr val="008774"/>
              </a:buClr>
              <a:buFont typeface="Arial"/>
              <a:buChar char="•"/>
            </a:pPr>
            <a:endParaRPr lang="en-US" sz="2800" dirty="0" smtClean="0">
              <a:solidFill>
                <a:schemeClr val="accent6"/>
              </a:solidFill>
              <a:sym typeface="Arial"/>
            </a:endParaRPr>
          </a:p>
          <a:p>
            <a:pPr lvl="0">
              <a:lnSpc>
                <a:spcPct val="150000"/>
              </a:lnSpc>
              <a:buClr>
                <a:srgbClr val="008774"/>
              </a:buClr>
            </a:pPr>
            <a:endParaRPr lang="en-US" sz="2800" dirty="0">
              <a:solidFill>
                <a:schemeClr val="accent6"/>
              </a:solidFill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2519386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sz="3200" b="0" dirty="0" smtClean="0">
                <a:solidFill>
                  <a:schemeClr val="accent1"/>
                </a:solidFill>
                <a:sym typeface="Arial"/>
              </a:rPr>
              <a:t>Introduce Microservice</a:t>
            </a:r>
            <a:endParaRPr lang="en-US" sz="3200" b="0" dirty="0">
              <a:solidFill>
                <a:schemeClr val="accent1"/>
              </a:solidFill>
              <a:sym typeface="Arial"/>
            </a:endParaRPr>
          </a:p>
        </p:txBody>
      </p:sp>
      <p:sp>
        <p:nvSpPr>
          <p:cNvPr id="196" name="Shape 196"/>
          <p:cNvSpPr txBox="1">
            <a:spLocks noGrp="1"/>
          </p:cNvSpPr>
          <p:nvPr>
            <p:ph type="body" sz="quarter" idx="13"/>
          </p:nvPr>
        </p:nvSpPr>
        <p:spPr>
          <a:xfrm>
            <a:off x="431800" y="758655"/>
            <a:ext cx="8551408" cy="3230639"/>
          </a:xfrm>
        </p:spPr>
        <p:txBody>
          <a:bodyPr/>
          <a:lstStyle/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400" dirty="0" smtClean="0">
                <a:solidFill>
                  <a:schemeClr val="accent6"/>
                </a:solidFill>
                <a:sym typeface="Arial"/>
              </a:rPr>
              <a:t>Locate the code</a:t>
            </a:r>
          </a:p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400" dirty="0" smtClean="0">
                <a:solidFill>
                  <a:schemeClr val="accent6"/>
                </a:solidFill>
                <a:sym typeface="Arial"/>
              </a:rPr>
              <a:t>Identify a service interface</a:t>
            </a:r>
          </a:p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400" dirty="0" smtClean="0">
                <a:solidFill>
                  <a:schemeClr val="accent6"/>
                </a:solidFill>
                <a:sym typeface="Arial"/>
              </a:rPr>
              <a:t>Use the proxy pattern</a:t>
            </a:r>
          </a:p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400" dirty="0" smtClean="0">
                <a:solidFill>
                  <a:schemeClr val="accent6"/>
                </a:solidFill>
                <a:sym typeface="Arial"/>
              </a:rPr>
              <a:t>Create an implementation of the interface</a:t>
            </a:r>
          </a:p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400" dirty="0" smtClean="0">
                <a:solidFill>
                  <a:schemeClr val="accent6"/>
                </a:solidFill>
                <a:sym typeface="Arial"/>
              </a:rPr>
              <a:t>Point the monolith to the new service</a:t>
            </a:r>
            <a:endParaRPr lang="en-US" sz="2800" dirty="0">
              <a:solidFill>
                <a:schemeClr val="accent6"/>
              </a:solidFill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2519386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4841" y="463177"/>
            <a:ext cx="5401982" cy="4501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74424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sz="3200" b="0" dirty="0" smtClean="0">
                <a:solidFill>
                  <a:schemeClr val="accent1"/>
                </a:solidFill>
                <a:sym typeface="Arial"/>
              </a:rPr>
              <a:t>Service Availability</a:t>
            </a:r>
            <a:endParaRPr lang="en-US" sz="3200" b="0" dirty="0">
              <a:solidFill>
                <a:schemeClr val="accent1"/>
              </a:solidFill>
              <a:sym typeface="Arial"/>
            </a:endParaRPr>
          </a:p>
        </p:txBody>
      </p:sp>
      <p:sp>
        <p:nvSpPr>
          <p:cNvPr id="196" name="Shape 196"/>
          <p:cNvSpPr txBox="1">
            <a:spLocks noGrp="1"/>
          </p:cNvSpPr>
          <p:nvPr>
            <p:ph type="body" sz="quarter" idx="13"/>
          </p:nvPr>
        </p:nvSpPr>
        <p:spPr>
          <a:xfrm>
            <a:off x="431800" y="639126"/>
            <a:ext cx="8551408" cy="4237674"/>
          </a:xfrm>
        </p:spPr>
        <p:txBody>
          <a:bodyPr/>
          <a:lstStyle/>
          <a:p>
            <a:pPr marL="342900" lvl="0" indent="-342900">
              <a:lnSpc>
                <a:spcPct val="150000"/>
              </a:lnSpc>
              <a:buClr>
                <a:srgbClr val="008774"/>
              </a:buClr>
              <a:buFont typeface="Arial"/>
              <a:buChar char="•"/>
            </a:pPr>
            <a:r>
              <a:rPr lang="en-US" sz="2400" dirty="0" smtClean="0">
                <a:solidFill>
                  <a:schemeClr val="accent6"/>
                </a:solidFill>
                <a:sym typeface="Arial"/>
              </a:rPr>
              <a:t>Provide a way to handle failures in remote services</a:t>
            </a:r>
          </a:p>
          <a:p>
            <a:pPr marL="342900" lvl="0" indent="-342900">
              <a:lnSpc>
                <a:spcPct val="150000"/>
              </a:lnSpc>
              <a:buClr>
                <a:srgbClr val="008774"/>
              </a:buClr>
              <a:buFont typeface="Arial"/>
              <a:buChar char="•"/>
            </a:pPr>
            <a:r>
              <a:rPr lang="en-US" sz="2400" dirty="0" smtClean="0">
                <a:solidFill>
                  <a:schemeClr val="accent6"/>
                </a:solidFill>
                <a:sym typeface="Arial"/>
              </a:rPr>
              <a:t>Provide a way to locate and manage loosely coupled services</a:t>
            </a:r>
          </a:p>
          <a:p>
            <a:pPr marL="342900" lvl="0" indent="-342900">
              <a:lnSpc>
                <a:spcPct val="150000"/>
              </a:lnSpc>
              <a:buClr>
                <a:srgbClr val="008774"/>
              </a:buClr>
              <a:buFont typeface="Arial"/>
              <a:buChar char="•"/>
            </a:pPr>
            <a:r>
              <a:rPr lang="en-US" sz="2400" dirty="0" smtClean="0">
                <a:solidFill>
                  <a:schemeClr val="accent6"/>
                </a:solidFill>
                <a:sym typeface="Arial"/>
              </a:rPr>
              <a:t>Make changes while minimizing changes to existing codebase</a:t>
            </a:r>
          </a:p>
          <a:p>
            <a:pPr marL="342900" lvl="0" indent="-342900">
              <a:lnSpc>
                <a:spcPct val="150000"/>
              </a:lnSpc>
              <a:buClr>
                <a:srgbClr val="008774"/>
              </a:buClr>
              <a:buFont typeface="Arial"/>
              <a:buChar char="•"/>
            </a:pPr>
            <a:r>
              <a:rPr lang="en-US" sz="2400" dirty="0" smtClean="0">
                <a:solidFill>
                  <a:schemeClr val="accent6"/>
                </a:solidFill>
                <a:sym typeface="Arial"/>
              </a:rPr>
              <a:t>Make sure there is a working system, are there test to validate</a:t>
            </a:r>
          </a:p>
          <a:p>
            <a:pPr marL="457200" lvl="0" indent="-457200">
              <a:lnSpc>
                <a:spcPct val="150000"/>
              </a:lnSpc>
              <a:buClr>
                <a:srgbClr val="008774"/>
              </a:buClr>
              <a:buFont typeface="Arial"/>
              <a:buChar char="•"/>
            </a:pPr>
            <a:endParaRPr lang="en-US" sz="2800" dirty="0" smtClean="0">
              <a:solidFill>
                <a:schemeClr val="accent6"/>
              </a:solidFill>
              <a:sym typeface="Arial"/>
            </a:endParaRPr>
          </a:p>
          <a:p>
            <a:pPr lvl="0">
              <a:lnSpc>
                <a:spcPct val="150000"/>
              </a:lnSpc>
              <a:buClr>
                <a:srgbClr val="008774"/>
              </a:buClr>
            </a:pPr>
            <a:endParaRPr lang="en-US" sz="2800" dirty="0">
              <a:solidFill>
                <a:schemeClr val="accent6"/>
              </a:solidFill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2519386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sz="3200" b="0" dirty="0" smtClean="0">
                <a:solidFill>
                  <a:schemeClr val="accent1"/>
                </a:solidFill>
                <a:sym typeface="Arial"/>
              </a:rPr>
              <a:t>Introduce</a:t>
            </a:r>
            <a:endParaRPr lang="en-US" sz="3200" b="0" dirty="0">
              <a:solidFill>
                <a:schemeClr val="accent1"/>
              </a:solidFill>
              <a:sym typeface="Arial"/>
            </a:endParaRPr>
          </a:p>
        </p:txBody>
      </p:sp>
      <p:sp>
        <p:nvSpPr>
          <p:cNvPr id="196" name="Shape 196"/>
          <p:cNvSpPr txBox="1">
            <a:spLocks noGrp="1"/>
          </p:cNvSpPr>
          <p:nvPr>
            <p:ph type="body" sz="quarter" idx="13"/>
          </p:nvPr>
        </p:nvSpPr>
        <p:spPr>
          <a:xfrm>
            <a:off x="431800" y="639126"/>
            <a:ext cx="8551408" cy="4237674"/>
          </a:xfrm>
        </p:spPr>
        <p:txBody>
          <a:bodyPr/>
          <a:lstStyle/>
          <a:p>
            <a:pPr lvl="0">
              <a:lnSpc>
                <a:spcPct val="150000"/>
              </a:lnSpc>
              <a:buClr>
                <a:srgbClr val="008774"/>
              </a:buClr>
            </a:pPr>
            <a:r>
              <a:rPr lang="en-US" sz="2800" dirty="0" smtClean="0">
                <a:solidFill>
                  <a:schemeClr val="accent6"/>
                </a:solidFill>
                <a:sym typeface="Arial"/>
              </a:rPr>
              <a:t>Config Server</a:t>
            </a:r>
          </a:p>
          <a:p>
            <a:pPr lvl="0">
              <a:lnSpc>
                <a:spcPct val="150000"/>
              </a:lnSpc>
              <a:buClr>
                <a:srgbClr val="008774"/>
              </a:buClr>
            </a:pPr>
            <a:r>
              <a:rPr lang="en-US" sz="2800" dirty="0" smtClean="0">
                <a:solidFill>
                  <a:schemeClr val="accent6"/>
                </a:solidFill>
                <a:sym typeface="Arial"/>
              </a:rPr>
              <a:t>Service Discovery</a:t>
            </a:r>
          </a:p>
          <a:p>
            <a:pPr lvl="0">
              <a:lnSpc>
                <a:spcPct val="150000"/>
              </a:lnSpc>
              <a:buClr>
                <a:srgbClr val="008774"/>
              </a:buClr>
            </a:pPr>
            <a:r>
              <a:rPr lang="en-US" sz="2800" dirty="0" smtClean="0">
                <a:solidFill>
                  <a:schemeClr val="accent6"/>
                </a:solidFill>
                <a:sym typeface="Arial"/>
              </a:rPr>
              <a:t>Circuit Breaker</a:t>
            </a:r>
          </a:p>
          <a:p>
            <a:pPr marL="457200" lvl="0" indent="-457200">
              <a:lnSpc>
                <a:spcPct val="150000"/>
              </a:lnSpc>
              <a:buClr>
                <a:srgbClr val="008774"/>
              </a:buClr>
              <a:buFont typeface="Arial"/>
              <a:buChar char="•"/>
            </a:pPr>
            <a:endParaRPr lang="en-US" sz="2800" dirty="0" smtClean="0">
              <a:solidFill>
                <a:schemeClr val="accent6"/>
              </a:solidFill>
              <a:sym typeface="Arial"/>
            </a:endParaRPr>
          </a:p>
          <a:p>
            <a:pPr lvl="0">
              <a:lnSpc>
                <a:spcPct val="150000"/>
              </a:lnSpc>
              <a:buClr>
                <a:srgbClr val="008774"/>
              </a:buClr>
            </a:pPr>
            <a:endParaRPr lang="en-US" sz="2800" dirty="0">
              <a:solidFill>
                <a:schemeClr val="accent6"/>
              </a:solidFill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2519386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3900" y="0"/>
            <a:ext cx="51435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39822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95"/>
          <p:cNvSpPr txBox="1">
            <a:spLocks/>
          </p:cNvSpPr>
          <p:nvPr/>
        </p:nvSpPr>
        <p:spPr>
          <a:xfrm>
            <a:off x="633416" y="1279644"/>
            <a:ext cx="7877175" cy="257761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 baseline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  <a:rtl val="0"/>
              </a:defRPr>
            </a:lvl1pPr>
            <a:lvl2pPr marL="0" marR="0" indent="76200" algn="ctr" rtl="0">
              <a:spcBef>
                <a:spcPts val="0"/>
              </a:spcBef>
              <a:spcAft>
                <a:spcPts val="0"/>
              </a:spcAft>
              <a:defRPr sz="4200" b="0" i="0" u="none" strike="noStrike" cap="none" baseline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indent="165100" algn="ctr" rtl="0">
              <a:spcBef>
                <a:spcPts val="0"/>
              </a:spcBef>
              <a:spcAft>
                <a:spcPts val="0"/>
              </a:spcAft>
              <a:defRPr sz="4200" b="0" i="0" u="none" strike="noStrike" cap="none" baseline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indent="254000" algn="ctr" rtl="0">
              <a:spcBef>
                <a:spcPts val="0"/>
              </a:spcBef>
              <a:spcAft>
                <a:spcPts val="0"/>
              </a:spcAft>
              <a:defRPr sz="4200" b="0" i="0" u="none" strike="noStrike" cap="none" baseline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indent="330200" algn="ctr" rtl="0">
              <a:spcBef>
                <a:spcPts val="0"/>
              </a:spcBef>
              <a:spcAft>
                <a:spcPts val="0"/>
              </a:spcAft>
              <a:defRPr sz="4200" b="0" i="0" u="none" strike="noStrike" cap="none" baseline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457200" marR="0" indent="419100" algn="ctr" rtl="0">
              <a:spcBef>
                <a:spcPts val="0"/>
              </a:spcBef>
              <a:spcAft>
                <a:spcPts val="0"/>
              </a:spcAft>
              <a:defRPr sz="4200" b="0" i="0" u="none" strike="noStrike" cap="none" baseline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914400" marR="0" indent="508000" algn="ctr" rtl="0">
              <a:spcBef>
                <a:spcPts val="0"/>
              </a:spcBef>
              <a:spcAft>
                <a:spcPts val="0"/>
              </a:spcAft>
              <a:defRPr sz="4200" b="0" i="0" u="none" strike="noStrike" cap="none" baseline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1371600" marR="0" indent="596900" algn="ctr" rtl="0">
              <a:spcBef>
                <a:spcPts val="0"/>
              </a:spcBef>
              <a:spcAft>
                <a:spcPts val="0"/>
              </a:spcAft>
              <a:defRPr sz="4200" b="0" i="0" u="none" strike="noStrike" cap="none" baseline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1828800" marR="0" indent="673100" algn="ctr" rtl="0">
              <a:spcBef>
                <a:spcPts val="0"/>
              </a:spcBef>
              <a:spcAft>
                <a:spcPts val="0"/>
              </a:spcAft>
              <a:defRPr sz="4200" b="0" i="0" u="none" strike="noStrike" cap="none" baseline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r>
              <a:rPr lang="en-US" sz="3200" dirty="0" smtClean="0">
                <a:solidFill>
                  <a:schemeClr val="accent1"/>
                </a:solidFill>
                <a:sym typeface="Arial"/>
              </a:rPr>
              <a:t>“</a:t>
            </a:r>
            <a:r>
              <a:rPr lang="en-US" sz="3200" dirty="0">
                <a:solidFill>
                  <a:schemeClr val="accent1"/>
                </a:solidFill>
                <a:sym typeface="Arial"/>
              </a:rPr>
              <a:t>Anyone who has never made a mistake has never tried anything new.</a:t>
            </a:r>
            <a:r>
              <a:rPr lang="en-US" sz="3200" dirty="0" smtClean="0">
                <a:solidFill>
                  <a:schemeClr val="accent1"/>
                </a:solidFill>
                <a:sym typeface="Arial"/>
              </a:rPr>
              <a:t>”</a:t>
            </a:r>
          </a:p>
          <a:p>
            <a:pPr algn="r"/>
            <a:endParaRPr lang="en-US" sz="3200" dirty="0" smtClean="0">
              <a:solidFill>
                <a:schemeClr val="accent1"/>
              </a:solidFill>
              <a:sym typeface="Arial"/>
            </a:endParaRPr>
          </a:p>
          <a:p>
            <a:pPr algn="r"/>
            <a:r>
              <a:rPr lang="en-US" sz="3200" dirty="0" smtClean="0">
                <a:solidFill>
                  <a:schemeClr val="accent1"/>
                </a:solidFill>
                <a:sym typeface="Arial"/>
              </a:rPr>
              <a:t>- </a:t>
            </a:r>
            <a:r>
              <a:rPr lang="en-US" sz="3200" dirty="0">
                <a:solidFill>
                  <a:schemeClr val="accent1"/>
                </a:solidFill>
                <a:sym typeface="Arial"/>
              </a:rPr>
              <a:t>Albert </a:t>
            </a:r>
            <a:r>
              <a:rPr lang="en-US" sz="3200" dirty="0" smtClean="0">
                <a:solidFill>
                  <a:schemeClr val="accent1"/>
                </a:solidFill>
                <a:sym typeface="Arial"/>
              </a:rPr>
              <a:t>Einstein</a:t>
            </a:r>
            <a:endParaRPr lang="en-US" sz="3200" dirty="0">
              <a:solidFill>
                <a:schemeClr val="accent1"/>
              </a:solidFill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4104915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sz="3200" b="0" dirty="0" smtClean="0">
                <a:solidFill>
                  <a:schemeClr val="accent1"/>
                </a:solidFill>
                <a:sym typeface="Arial"/>
              </a:rPr>
              <a:t>Decompose Further (remember domains)</a:t>
            </a:r>
            <a:endParaRPr lang="en-US" sz="3200" b="0" dirty="0">
              <a:solidFill>
                <a:schemeClr val="accent1"/>
              </a:solidFill>
              <a:sym typeface="Arial"/>
            </a:endParaRPr>
          </a:p>
        </p:txBody>
      </p:sp>
      <p:sp>
        <p:nvSpPr>
          <p:cNvPr id="196" name="Shape 196"/>
          <p:cNvSpPr txBox="1">
            <a:spLocks noGrp="1"/>
          </p:cNvSpPr>
          <p:nvPr>
            <p:ph type="body" sz="quarter" idx="13"/>
          </p:nvPr>
        </p:nvSpPr>
        <p:spPr>
          <a:xfrm>
            <a:off x="431800" y="639126"/>
            <a:ext cx="8551408" cy="4237674"/>
          </a:xfrm>
        </p:spPr>
        <p:txBody>
          <a:bodyPr/>
          <a:lstStyle/>
          <a:p>
            <a:pPr marL="457200" lvl="0" indent="-457200">
              <a:lnSpc>
                <a:spcPct val="150000"/>
              </a:lnSpc>
              <a:buClr>
                <a:srgbClr val="008774"/>
              </a:buClr>
              <a:buFont typeface="Arial"/>
              <a:buChar char="•"/>
            </a:pPr>
            <a:r>
              <a:rPr lang="en-US" sz="2800" dirty="0" smtClean="0">
                <a:solidFill>
                  <a:schemeClr val="accent6"/>
                </a:solidFill>
                <a:sym typeface="Arial"/>
              </a:rPr>
              <a:t>Use the same technique used on QuoteService to “evaporate” the data modules</a:t>
            </a:r>
          </a:p>
          <a:p>
            <a:pPr marL="457200" lvl="0" indent="-457200">
              <a:lnSpc>
                <a:spcPct val="150000"/>
              </a:lnSpc>
              <a:buClr>
                <a:srgbClr val="008774"/>
              </a:buClr>
              <a:buFont typeface="Arial"/>
              <a:buChar char="•"/>
            </a:pPr>
            <a:endParaRPr lang="en-US" sz="2800" dirty="0" smtClean="0">
              <a:solidFill>
                <a:schemeClr val="accent6"/>
              </a:solidFill>
              <a:sym typeface="Arial"/>
            </a:endParaRPr>
          </a:p>
          <a:p>
            <a:pPr lvl="0">
              <a:lnSpc>
                <a:spcPct val="150000"/>
              </a:lnSpc>
              <a:buClr>
                <a:srgbClr val="008774"/>
              </a:buClr>
            </a:pPr>
            <a:endParaRPr lang="en-US" sz="2800" dirty="0">
              <a:solidFill>
                <a:schemeClr val="accent6"/>
              </a:solidFill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7937997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sz="3200" b="0" dirty="0" smtClean="0">
                <a:solidFill>
                  <a:schemeClr val="accent1"/>
                </a:solidFill>
                <a:sym typeface="Arial"/>
              </a:rPr>
              <a:t>Approach</a:t>
            </a:r>
            <a:endParaRPr lang="en-US" sz="3200" b="0" dirty="0">
              <a:solidFill>
                <a:schemeClr val="accent1"/>
              </a:solidFill>
              <a:sym typeface="Arial"/>
            </a:endParaRPr>
          </a:p>
        </p:txBody>
      </p:sp>
      <p:sp>
        <p:nvSpPr>
          <p:cNvPr id="196" name="Shape 196"/>
          <p:cNvSpPr txBox="1">
            <a:spLocks noGrp="1"/>
          </p:cNvSpPr>
          <p:nvPr>
            <p:ph type="body" sz="quarter" idx="13"/>
          </p:nvPr>
        </p:nvSpPr>
        <p:spPr>
          <a:xfrm>
            <a:off x="431800" y="639126"/>
            <a:ext cx="8551408" cy="4237674"/>
          </a:xfrm>
        </p:spPr>
        <p:txBody>
          <a:bodyPr/>
          <a:lstStyle/>
          <a:p>
            <a:pPr marL="457200" lvl="0" indent="-457200">
              <a:lnSpc>
                <a:spcPct val="150000"/>
              </a:lnSpc>
              <a:buClr>
                <a:srgbClr val="008774"/>
              </a:buClr>
              <a:buFont typeface="Arial"/>
              <a:buChar char="•"/>
            </a:pPr>
            <a:r>
              <a:rPr lang="en-US" sz="2600" dirty="0" smtClean="0">
                <a:solidFill>
                  <a:schemeClr val="accent6"/>
                </a:solidFill>
                <a:sym typeface="Arial"/>
              </a:rPr>
              <a:t>We have interwoven domain models</a:t>
            </a:r>
          </a:p>
          <a:p>
            <a:pPr marL="457200" lvl="0" indent="-457200">
              <a:lnSpc>
                <a:spcPct val="150000"/>
              </a:lnSpc>
              <a:buClr>
                <a:srgbClr val="008774"/>
              </a:buClr>
              <a:buFont typeface="Arial"/>
              <a:buChar char="•"/>
            </a:pPr>
            <a:r>
              <a:rPr lang="en-US" sz="2600" dirty="0" smtClean="0">
                <a:solidFill>
                  <a:schemeClr val="accent6"/>
                </a:solidFill>
                <a:sym typeface="Arial"/>
              </a:rPr>
              <a:t>Domains can be difficult to untangle, but bounded context techniques can help</a:t>
            </a:r>
          </a:p>
          <a:p>
            <a:pPr marL="1200150" lvl="1" indent="-457200">
              <a:lnSpc>
                <a:spcPct val="150000"/>
              </a:lnSpc>
              <a:buClr>
                <a:srgbClr val="008774"/>
              </a:buClr>
              <a:buFont typeface="Arial"/>
              <a:buChar char="•"/>
            </a:pPr>
            <a:r>
              <a:rPr lang="en-US" sz="2400" dirty="0" smtClean="0">
                <a:solidFill>
                  <a:schemeClr val="accent6"/>
                </a:solidFill>
                <a:sym typeface="Arial"/>
              </a:rPr>
              <a:t>Quotes: external market events that happened outside the system</a:t>
            </a:r>
          </a:p>
          <a:p>
            <a:pPr marL="1200150" lvl="1" indent="-457200">
              <a:lnSpc>
                <a:spcPct val="150000"/>
              </a:lnSpc>
              <a:buClr>
                <a:srgbClr val="008774"/>
              </a:buClr>
              <a:buFont typeface="Arial"/>
              <a:buChar char="•"/>
            </a:pPr>
            <a:r>
              <a:rPr lang="en-US" sz="2400" dirty="0" smtClean="0">
                <a:solidFill>
                  <a:schemeClr val="accent6"/>
                </a:solidFill>
                <a:sym typeface="Arial"/>
              </a:rPr>
              <a:t>Accounts: users of the system, and their profiles</a:t>
            </a:r>
          </a:p>
          <a:p>
            <a:pPr marL="1200150" lvl="1" indent="-457200">
              <a:lnSpc>
                <a:spcPct val="150000"/>
              </a:lnSpc>
              <a:buClr>
                <a:srgbClr val="008774"/>
              </a:buClr>
              <a:buFont typeface="Arial"/>
              <a:buChar char="•"/>
            </a:pPr>
            <a:r>
              <a:rPr lang="en-US" sz="2400" dirty="0" smtClean="0">
                <a:solidFill>
                  <a:schemeClr val="accent6"/>
                </a:solidFill>
                <a:sym typeface="Arial"/>
              </a:rPr>
              <a:t>Orders: transactional events acted on by users</a:t>
            </a:r>
          </a:p>
          <a:p>
            <a:pPr marL="457200" lvl="0" indent="-457200">
              <a:lnSpc>
                <a:spcPct val="150000"/>
              </a:lnSpc>
              <a:buClr>
                <a:srgbClr val="008774"/>
              </a:buClr>
              <a:buFont typeface="Arial"/>
              <a:buChar char="•"/>
            </a:pPr>
            <a:endParaRPr lang="en-US" sz="2800" dirty="0" smtClean="0">
              <a:solidFill>
                <a:schemeClr val="accent6"/>
              </a:solidFill>
              <a:sym typeface="Arial"/>
            </a:endParaRPr>
          </a:p>
          <a:p>
            <a:pPr lvl="0">
              <a:lnSpc>
                <a:spcPct val="150000"/>
              </a:lnSpc>
              <a:buClr>
                <a:srgbClr val="008774"/>
              </a:buClr>
            </a:pPr>
            <a:endParaRPr lang="en-US" sz="2800" dirty="0">
              <a:solidFill>
                <a:schemeClr val="accent6"/>
              </a:solidFill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010248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3900" y="0"/>
            <a:ext cx="51435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01299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751"/>
          <p:cNvSpPr txBox="1">
            <a:spLocks/>
          </p:cNvSpPr>
          <p:nvPr/>
        </p:nvSpPr>
        <p:spPr>
          <a:xfrm>
            <a:off x="108371" y="169550"/>
            <a:ext cx="9035699" cy="5421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smtClean="0">
                <a:sym typeface="Arial"/>
              </a:rPr>
              <a:t>How to start?</a:t>
            </a:r>
            <a:endParaRPr lang="en" dirty="0">
              <a:sym typeface="Arial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88043" y="711650"/>
            <a:ext cx="7854933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Aft>
                <a:spcPts val="2400"/>
              </a:spcAft>
              <a:buFont typeface="Arial"/>
              <a:buChar char="•"/>
            </a:pPr>
            <a:r>
              <a:rPr lang="en-US" sz="2400" dirty="0" smtClean="0">
                <a:solidFill>
                  <a:srgbClr val="FFFFFF"/>
                </a:solidFill>
              </a:rPr>
              <a:t>Defining your domain, entities that comprise the domain and the necessary domain logic.</a:t>
            </a:r>
          </a:p>
          <a:p>
            <a:pPr marL="285750" indent="-285750">
              <a:spcAft>
                <a:spcPts val="2400"/>
              </a:spcAft>
              <a:buFont typeface="Arial"/>
              <a:buChar char="•"/>
            </a:pPr>
            <a:r>
              <a:rPr lang="en-US" sz="2400" dirty="0" smtClean="0">
                <a:solidFill>
                  <a:srgbClr val="FFFFFF"/>
                </a:solidFill>
              </a:rPr>
              <a:t>Service layer and only add services where the logic doesn't belong in any domain entity or value object.</a:t>
            </a:r>
          </a:p>
          <a:p>
            <a:pPr marL="285750" indent="-285750">
              <a:spcAft>
                <a:spcPts val="2400"/>
              </a:spcAft>
              <a:buFont typeface="Arial"/>
              <a:buChar char="•"/>
            </a:pPr>
            <a:r>
              <a:rPr lang="en-US" sz="2400" dirty="0" smtClean="0">
                <a:solidFill>
                  <a:srgbClr val="FFFFFF"/>
                </a:solidFill>
              </a:rPr>
              <a:t>Use </a:t>
            </a:r>
            <a:r>
              <a:rPr lang="en-US" sz="2400" dirty="0">
                <a:solidFill>
                  <a:srgbClr val="FFFFFF"/>
                </a:solidFill>
              </a:rPr>
              <a:t>Ubiquitous Language, Design by Contract (</a:t>
            </a:r>
            <a:r>
              <a:rPr lang="en-US" sz="2400" dirty="0" err="1">
                <a:solidFill>
                  <a:srgbClr val="FFFFFF"/>
                </a:solidFill>
              </a:rPr>
              <a:t>DbC</a:t>
            </a:r>
            <a:r>
              <a:rPr lang="en-US" sz="2400" dirty="0">
                <a:solidFill>
                  <a:srgbClr val="FFFFFF"/>
                </a:solidFill>
              </a:rPr>
              <a:t>), Automated Tests, </a:t>
            </a:r>
            <a:r>
              <a:rPr lang="en-US" sz="2400" dirty="0" smtClean="0">
                <a:solidFill>
                  <a:srgbClr val="FFFFFF"/>
                </a:solidFill>
              </a:rPr>
              <a:t>Continuous Integration / Continuous Delivery and Refactoring</a:t>
            </a:r>
            <a:endParaRPr lang="en-US" sz="2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47697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751"/>
          <p:cNvSpPr txBox="1">
            <a:spLocks/>
          </p:cNvSpPr>
          <p:nvPr/>
        </p:nvSpPr>
        <p:spPr>
          <a:xfrm>
            <a:off x="108371" y="169550"/>
            <a:ext cx="9035699" cy="5421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" dirty="0" smtClean="0">
                <a:sym typeface="Arial"/>
              </a:rPr>
              <a:t>Recommended Reading</a:t>
            </a:r>
            <a:endParaRPr lang="en" dirty="0">
              <a:sym typeface="Arial"/>
            </a:endParaRPr>
          </a:p>
        </p:txBody>
      </p:sp>
      <p:pic>
        <p:nvPicPr>
          <p:cNvPr id="7" name="Shape 76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076251" y="1022961"/>
            <a:ext cx="2760285" cy="3657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Shape 753"/>
          <p:cNvPicPr preferRelativeResize="0">
            <a:picLocks noChangeAspect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2278" y="1022961"/>
            <a:ext cx="2638748" cy="3657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Shape 669"/>
          <p:cNvPicPr preferRelativeResize="0">
            <a:picLocks noChangeAspect="1"/>
          </p:cNvPicPr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53339" y="1022961"/>
            <a:ext cx="2763357" cy="36576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839489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Stocksy_txp157cab05rEJ000_Medium_423382.jpg"/>
          <p:cNvPicPr>
            <a:picLocks noChangeAspect="1"/>
          </p:cNvPicPr>
          <p:nvPr/>
        </p:nvPicPr>
        <p:blipFill>
          <a:blip r:embed="rId3"/>
          <a:srcRect t="1558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8000">
                <a:srgbClr val="000000">
                  <a:alpha val="0"/>
                </a:srgbClr>
              </a:gs>
              <a:gs pos="54000">
                <a:srgbClr val="000000">
                  <a:alpha val="86000"/>
                </a:srgbClr>
              </a:gs>
              <a:gs pos="83000">
                <a:srgbClr val="000000">
                  <a:alpha val="89000"/>
                </a:srgbClr>
              </a:gs>
            </a:gsLst>
            <a:lin ang="16500000" scaled="0"/>
            <a:tileRect/>
          </a:gradFill>
          <a:ln w="444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68579" tIns="34289" rIns="68579" bIns="34289" rtlCol="0" anchor="ctr"/>
          <a:lstStyle/>
          <a:p>
            <a:pPr algn="ctr">
              <a:defRPr/>
            </a:pPr>
            <a:endParaRPr lang="en-US" kern="0" dirty="0">
              <a:solidFill>
                <a:srgbClr val="FFFFFF"/>
              </a:solidFill>
            </a:endParaRPr>
          </a:p>
        </p:txBody>
      </p:sp>
      <p:cxnSp>
        <p:nvCxnSpPr>
          <p:cNvPr id="40" name="Straight Connector 39"/>
          <p:cNvCxnSpPr/>
          <p:nvPr/>
        </p:nvCxnSpPr>
        <p:spPr>
          <a:xfrm>
            <a:off x="596900" y="2111130"/>
            <a:ext cx="7848600" cy="1588"/>
          </a:xfrm>
          <a:prstGeom prst="line">
            <a:avLst/>
          </a:prstGeom>
          <a:ln w="222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bg2">
                    <a:alpha val="0"/>
                  </a:schemeClr>
                </a:gs>
                <a:gs pos="49000">
                  <a:schemeClr val="accent1"/>
                </a:gs>
              </a:gsLst>
              <a:path path="circle">
                <a:fillToRect l="100000" t="100000"/>
              </a:path>
              <a:tileRect r="-100000" b="-100000"/>
            </a:gra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596900" y="3428754"/>
            <a:ext cx="7848600" cy="1588"/>
          </a:xfrm>
          <a:prstGeom prst="line">
            <a:avLst/>
          </a:prstGeom>
          <a:ln w="222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bg2">
                    <a:alpha val="0"/>
                  </a:schemeClr>
                </a:gs>
                <a:gs pos="49000">
                  <a:schemeClr val="accent1"/>
                </a:gs>
              </a:gsLst>
              <a:path path="circle">
                <a:fillToRect l="100000" t="100000"/>
              </a:path>
              <a:tileRect r="-100000" b="-100000"/>
            </a:gra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Shape 1014"/>
          <p:cNvSpPr txBox="1">
            <a:spLocks/>
          </p:cNvSpPr>
          <p:nvPr/>
        </p:nvSpPr>
        <p:spPr>
          <a:xfrm>
            <a:off x="1820794" y="1336859"/>
            <a:ext cx="5209487" cy="4605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algn="dist">
              <a:lnSpc>
                <a:spcPct val="90000"/>
              </a:lnSpc>
              <a:buSzPct val="25000"/>
              <a:defRPr/>
            </a:pPr>
            <a:endParaRPr lang="en" sz="4500" b="1" kern="0" cap="all" dirty="0">
              <a:solidFill>
                <a:srgbClr val="00888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0" name="Shape 1163"/>
          <p:cNvSpPr txBox="1">
            <a:spLocks/>
          </p:cNvSpPr>
          <p:nvPr/>
        </p:nvSpPr>
        <p:spPr bwMode="gray">
          <a:xfrm>
            <a:off x="205956" y="1396070"/>
            <a:ext cx="8410499" cy="4605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 baseline="0">
                <a:solidFill>
                  <a:schemeClr val="tx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</a:lstStyle>
          <a:p>
            <a:pPr algn="ctr">
              <a:buSzPct val="25000"/>
            </a:pPr>
            <a:r>
              <a:rPr lang="en-US" cap="all" dirty="0" smtClean="0">
                <a:solidFill>
                  <a:srgbClr val="74CEC7"/>
                </a:solidFill>
              </a:rPr>
              <a:t>Break</a:t>
            </a:r>
            <a:endParaRPr lang="en" sz="2100" cap="all" dirty="0">
              <a:solidFill>
                <a:srgbClr val="74CEC7"/>
              </a:solidFill>
            </a:endParaRPr>
          </a:p>
        </p:txBody>
      </p:sp>
      <p:pic>
        <p:nvPicPr>
          <p:cNvPr id="9" name="Picture 8" descr="aa-logo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2536" y="2477054"/>
            <a:ext cx="653518" cy="653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237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 txBox="1">
            <a:spLocks noGrp="1"/>
          </p:cNvSpPr>
          <p:nvPr>
            <p:ph type="body" sz="quarter" idx="13"/>
          </p:nvPr>
        </p:nvSpPr>
        <p:spPr>
          <a:xfrm>
            <a:off x="431800" y="987834"/>
            <a:ext cx="8551408" cy="3708657"/>
          </a:xfrm>
        </p:spPr>
        <p:txBody>
          <a:bodyPr/>
          <a:lstStyle/>
          <a:p>
            <a:pPr>
              <a:lnSpc>
                <a:spcPct val="150000"/>
              </a:lnSpc>
              <a:buClr>
                <a:srgbClr val="008774"/>
              </a:buClr>
            </a:pPr>
            <a:endParaRPr lang="en-US" sz="2800" dirty="0" smtClean="0">
              <a:solidFill>
                <a:srgbClr val="FFFF00"/>
              </a:solidFill>
              <a:sym typeface="Arial"/>
            </a:endParaRPr>
          </a:p>
          <a:p>
            <a:pPr>
              <a:lnSpc>
                <a:spcPct val="150000"/>
              </a:lnSpc>
              <a:buClr>
                <a:srgbClr val="008774"/>
              </a:buClr>
            </a:pPr>
            <a:r>
              <a:rPr lang="en-US" sz="2800" dirty="0" smtClean="0">
                <a:solidFill>
                  <a:srgbClr val="FFFF00"/>
                </a:solidFill>
                <a:sym typeface="Arial"/>
              </a:rPr>
              <a:t>Domain Driven Design</a:t>
            </a:r>
            <a:endParaRPr lang="en-US" sz="2800" dirty="0">
              <a:solidFill>
                <a:srgbClr val="FFFF00"/>
              </a:solidFill>
              <a:sym typeface="Arial"/>
            </a:endParaRPr>
          </a:p>
          <a:p>
            <a:pPr lvl="0">
              <a:lnSpc>
                <a:spcPct val="150000"/>
              </a:lnSpc>
              <a:buClr>
                <a:srgbClr val="008774"/>
              </a:buClr>
            </a:pPr>
            <a:r>
              <a:rPr lang="en-US" sz="2800" dirty="0" smtClean="0">
                <a:solidFill>
                  <a:srgbClr val="FFFFFF"/>
                </a:solidFill>
                <a:sym typeface="Arial"/>
              </a:rPr>
              <a:t>	Cloud Native Design</a:t>
            </a:r>
          </a:p>
          <a:p>
            <a:pPr lvl="0">
              <a:lnSpc>
                <a:spcPct val="150000"/>
              </a:lnSpc>
              <a:buClr>
                <a:srgbClr val="008774"/>
              </a:buClr>
            </a:pPr>
            <a:endParaRPr lang="en-US" sz="2800" dirty="0">
              <a:solidFill>
                <a:srgbClr val="FFFFFF"/>
              </a:solidFill>
              <a:sym typeface="Arial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0975" y="787400"/>
            <a:ext cx="2286000" cy="356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04915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 algn="ctr"/>
            <a:r>
              <a:rPr lang="en-US" sz="3200" b="0" dirty="0" smtClean="0">
                <a:solidFill>
                  <a:schemeClr val="accent1"/>
                </a:solidFill>
                <a:sym typeface="Arial"/>
              </a:rPr>
              <a:t>Domain Driven Design</a:t>
            </a:r>
            <a:endParaRPr lang="en-US" sz="3200" b="0" dirty="0">
              <a:solidFill>
                <a:schemeClr val="accent1"/>
              </a:solidFill>
              <a:sym typeface="Arial"/>
            </a:endParaRPr>
          </a:p>
        </p:txBody>
      </p:sp>
      <p:sp>
        <p:nvSpPr>
          <p:cNvPr id="196" name="Shape 196"/>
          <p:cNvSpPr txBox="1">
            <a:spLocks noGrp="1"/>
          </p:cNvSpPr>
          <p:nvPr>
            <p:ph type="body" sz="quarter" idx="13"/>
          </p:nvPr>
        </p:nvSpPr>
        <p:spPr>
          <a:xfrm>
            <a:off x="431800" y="847882"/>
            <a:ext cx="5593080" cy="3848609"/>
          </a:xfrm>
        </p:spPr>
        <p:txBody>
          <a:bodyPr/>
          <a:lstStyle/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800" dirty="0" smtClean="0">
                <a:solidFill>
                  <a:srgbClr val="FFFFFF"/>
                </a:solidFill>
                <a:sym typeface="Arial"/>
              </a:rPr>
              <a:t>An approach for designing software system that model the complexity of the real world</a:t>
            </a:r>
          </a:p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800" dirty="0" smtClean="0">
                <a:solidFill>
                  <a:srgbClr val="FFFFFF"/>
                </a:solidFill>
                <a:sym typeface="Arial"/>
              </a:rPr>
              <a:t>Kicked off in 2004 by Eric Evans</a:t>
            </a:r>
          </a:p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800" dirty="0" smtClean="0">
                <a:solidFill>
                  <a:srgbClr val="FFFFFF"/>
                </a:solidFill>
                <a:sym typeface="Arial"/>
              </a:rPr>
              <a:t>A practical microservice design methodology</a:t>
            </a:r>
            <a:endParaRPr lang="en-US" sz="2800" dirty="0">
              <a:solidFill>
                <a:srgbClr val="FFFFFF"/>
              </a:solidFill>
              <a:sym typeface="Arial"/>
            </a:endParaRPr>
          </a:p>
        </p:txBody>
      </p:sp>
      <p:pic>
        <p:nvPicPr>
          <p:cNvPr id="4" name="Shape 669"/>
          <p:cNvPicPr preferRelativeResize="0">
            <a:picLocks noChangeAspect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82045" y="1107440"/>
            <a:ext cx="2528605" cy="334688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4104915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 algn="ctr"/>
            <a:r>
              <a:rPr lang="en-US" sz="3200" b="0" dirty="0" smtClean="0">
                <a:solidFill>
                  <a:schemeClr val="accent1"/>
                </a:solidFill>
                <a:sym typeface="Arial"/>
              </a:rPr>
              <a:t>Strategic Domain Driven Design</a:t>
            </a:r>
            <a:endParaRPr lang="en-US" sz="3200" b="0" dirty="0">
              <a:solidFill>
                <a:schemeClr val="accent1"/>
              </a:solidFill>
              <a:sym typeface="Arial"/>
            </a:endParaRPr>
          </a:p>
        </p:txBody>
      </p:sp>
      <p:sp>
        <p:nvSpPr>
          <p:cNvPr id="196" name="Shape 196"/>
          <p:cNvSpPr txBox="1">
            <a:spLocks noGrp="1"/>
          </p:cNvSpPr>
          <p:nvPr>
            <p:ph type="body" sz="quarter" idx="13"/>
          </p:nvPr>
        </p:nvSpPr>
        <p:spPr>
          <a:xfrm>
            <a:off x="431800" y="847882"/>
            <a:ext cx="4434840" cy="2927056"/>
          </a:xfrm>
        </p:spPr>
        <p:txBody>
          <a:bodyPr/>
          <a:lstStyle/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800" dirty="0">
                <a:solidFill>
                  <a:srgbClr val="FFFFFF"/>
                </a:solidFill>
                <a:sym typeface="Arial"/>
              </a:rPr>
              <a:t>Domain</a:t>
            </a:r>
          </a:p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800" dirty="0" smtClean="0">
                <a:solidFill>
                  <a:srgbClr val="FFFFFF"/>
                </a:solidFill>
                <a:sym typeface="Arial"/>
              </a:rPr>
              <a:t>Sub-Domain</a:t>
            </a:r>
            <a:endParaRPr lang="en-US" sz="2800" dirty="0">
              <a:solidFill>
                <a:srgbClr val="FFFFFF"/>
              </a:solidFill>
              <a:sym typeface="Arial"/>
            </a:endParaRPr>
          </a:p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800" dirty="0" smtClean="0">
                <a:solidFill>
                  <a:srgbClr val="FFFFFF"/>
                </a:solidFill>
                <a:sym typeface="Arial"/>
              </a:rPr>
              <a:t>Bounded Context</a:t>
            </a:r>
          </a:p>
          <a:p>
            <a:pPr marL="457200" indent="-457200">
              <a:buClr>
                <a:srgbClr val="008774"/>
              </a:buClr>
              <a:buFont typeface="Arial"/>
              <a:buChar char="•"/>
            </a:pPr>
            <a:r>
              <a:rPr lang="en-US" sz="2800" dirty="0">
                <a:solidFill>
                  <a:srgbClr val="FFFFFF"/>
                </a:solidFill>
                <a:sym typeface="Arial"/>
              </a:rPr>
              <a:t>Ubiquitous Language</a:t>
            </a:r>
          </a:p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800" dirty="0" smtClean="0">
                <a:solidFill>
                  <a:srgbClr val="FFFFFF"/>
                </a:solidFill>
                <a:sym typeface="Arial"/>
              </a:rPr>
              <a:t>Context Map</a:t>
            </a:r>
            <a:endParaRPr lang="en-US" sz="2800" dirty="0">
              <a:solidFill>
                <a:srgbClr val="FFFFFF"/>
              </a:solidFill>
              <a:sym typeface="Arial"/>
            </a:endParaRPr>
          </a:p>
        </p:txBody>
      </p:sp>
      <p:pic>
        <p:nvPicPr>
          <p:cNvPr id="4" name="Shape 677"/>
          <p:cNvPicPr preferRelativeResize="0"/>
          <p:nvPr/>
        </p:nvPicPr>
        <p:blipFill rotWithShape="1">
          <a:blip r:embed="rId3">
            <a:alphaModFix/>
          </a:blip>
          <a:srcRect b="1711"/>
          <a:stretch/>
        </p:blipFill>
        <p:spPr>
          <a:xfrm>
            <a:off x="4633290" y="1330960"/>
            <a:ext cx="4277360" cy="291906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4104915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 algn="ctr"/>
            <a:r>
              <a:rPr lang="en-US" sz="3200" b="0" dirty="0" smtClean="0">
                <a:solidFill>
                  <a:schemeClr val="accent1"/>
                </a:solidFill>
                <a:sym typeface="Arial"/>
              </a:rPr>
              <a:t>Tactical Domain Driven Design</a:t>
            </a:r>
            <a:endParaRPr lang="en-US" sz="3200" b="0" dirty="0">
              <a:solidFill>
                <a:schemeClr val="accent1"/>
              </a:solidFill>
              <a:sym typeface="Arial"/>
            </a:endParaRPr>
          </a:p>
        </p:txBody>
      </p:sp>
      <p:sp>
        <p:nvSpPr>
          <p:cNvPr id="196" name="Shape 196"/>
          <p:cNvSpPr txBox="1">
            <a:spLocks noGrp="1"/>
          </p:cNvSpPr>
          <p:nvPr>
            <p:ph type="body" sz="quarter" idx="13"/>
          </p:nvPr>
        </p:nvSpPr>
        <p:spPr>
          <a:xfrm>
            <a:off x="431800" y="847882"/>
            <a:ext cx="3550920" cy="3848609"/>
          </a:xfrm>
        </p:spPr>
        <p:txBody>
          <a:bodyPr/>
          <a:lstStyle/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800" dirty="0" smtClean="0">
                <a:solidFill>
                  <a:schemeClr val="bg1"/>
                </a:solidFill>
                <a:sym typeface="Arial"/>
              </a:rPr>
              <a:t>Entities</a:t>
            </a:r>
          </a:p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800" dirty="0" smtClean="0">
                <a:solidFill>
                  <a:schemeClr val="bg1"/>
                </a:solidFill>
                <a:sym typeface="Arial"/>
              </a:rPr>
              <a:t>Value Objects</a:t>
            </a:r>
          </a:p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800" dirty="0" smtClean="0">
                <a:solidFill>
                  <a:schemeClr val="bg1"/>
                </a:solidFill>
                <a:sym typeface="Arial"/>
              </a:rPr>
              <a:t>Aggregates</a:t>
            </a:r>
          </a:p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800" dirty="0" smtClean="0">
                <a:solidFill>
                  <a:schemeClr val="bg1"/>
                </a:solidFill>
                <a:sym typeface="Arial"/>
              </a:rPr>
              <a:t>Services</a:t>
            </a:r>
          </a:p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800" dirty="0" smtClean="0">
                <a:solidFill>
                  <a:schemeClr val="bg1"/>
                </a:solidFill>
                <a:sym typeface="Arial"/>
              </a:rPr>
              <a:t>Modules</a:t>
            </a:r>
          </a:p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800" dirty="0" smtClean="0">
                <a:solidFill>
                  <a:schemeClr val="bg1"/>
                </a:solidFill>
                <a:sym typeface="Arial"/>
              </a:rPr>
              <a:t>Factories</a:t>
            </a:r>
          </a:p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800" dirty="0" smtClean="0">
                <a:solidFill>
                  <a:schemeClr val="bg1"/>
                </a:solidFill>
                <a:sym typeface="Arial"/>
              </a:rPr>
              <a:t>Repositories</a:t>
            </a:r>
            <a:endParaRPr lang="en-US" sz="2800" dirty="0">
              <a:solidFill>
                <a:schemeClr val="bg1"/>
              </a:solidFill>
              <a:sym typeface="Arial"/>
            </a:endParaRPr>
          </a:p>
        </p:txBody>
      </p:sp>
      <p:pic>
        <p:nvPicPr>
          <p:cNvPr id="4" name="Shape 68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97680" y="1026160"/>
            <a:ext cx="4247210" cy="339764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4104915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 algn="ctr"/>
            <a:r>
              <a:rPr lang="en-US" sz="3200" b="0" dirty="0" smtClean="0">
                <a:solidFill>
                  <a:schemeClr val="accent1"/>
                </a:solidFill>
                <a:sym typeface="Arial"/>
              </a:rPr>
              <a:t>Domain</a:t>
            </a:r>
            <a:endParaRPr lang="en-US" sz="3200" b="0" dirty="0">
              <a:solidFill>
                <a:schemeClr val="accent1"/>
              </a:solidFill>
              <a:sym typeface="Arial"/>
            </a:endParaRPr>
          </a:p>
        </p:txBody>
      </p:sp>
      <p:sp>
        <p:nvSpPr>
          <p:cNvPr id="196" name="Shape 196"/>
          <p:cNvSpPr txBox="1">
            <a:spLocks noGrp="1"/>
          </p:cNvSpPr>
          <p:nvPr>
            <p:ph type="body" sz="quarter" idx="13"/>
          </p:nvPr>
        </p:nvSpPr>
        <p:spPr>
          <a:xfrm>
            <a:off x="431800" y="847882"/>
            <a:ext cx="8551408" cy="3848609"/>
          </a:xfrm>
        </p:spPr>
        <p:txBody>
          <a:bodyPr/>
          <a:lstStyle/>
          <a:p>
            <a:pPr marL="457200" lvl="0" indent="-457200">
              <a:lnSpc>
                <a:spcPct val="150000"/>
              </a:lnSpc>
              <a:buClr>
                <a:srgbClr val="008774"/>
              </a:buClr>
              <a:buFont typeface="Arial"/>
              <a:buChar char="•"/>
            </a:pPr>
            <a:r>
              <a:rPr lang="en-US" sz="2800" dirty="0" smtClean="0">
                <a:solidFill>
                  <a:srgbClr val="FFFFFF"/>
                </a:solidFill>
                <a:sym typeface="Arial"/>
              </a:rPr>
              <a:t>Domain is always organization specific</a:t>
            </a:r>
          </a:p>
          <a:p>
            <a:pPr marL="457200" lvl="0" indent="-457200">
              <a:lnSpc>
                <a:spcPct val="150000"/>
              </a:lnSpc>
              <a:buClr>
                <a:srgbClr val="008774"/>
              </a:buClr>
              <a:buFont typeface="Arial"/>
              <a:buChar char="•"/>
            </a:pPr>
            <a:r>
              <a:rPr lang="en-US" sz="2800" dirty="0" smtClean="0">
                <a:solidFill>
                  <a:srgbClr val="FFFFFF"/>
                </a:solidFill>
                <a:sym typeface="Arial"/>
              </a:rPr>
              <a:t>Captures unique know how and way that an organization does business</a:t>
            </a:r>
          </a:p>
          <a:p>
            <a:pPr marL="457200" lvl="0" indent="-457200">
              <a:lnSpc>
                <a:spcPct val="150000"/>
              </a:lnSpc>
              <a:buClr>
                <a:srgbClr val="008774"/>
              </a:buClr>
              <a:buFont typeface="Arial"/>
              <a:buChar char="•"/>
            </a:pPr>
            <a:r>
              <a:rPr lang="en-US" sz="2800" dirty="0" smtClean="0">
                <a:solidFill>
                  <a:srgbClr val="FFFFFF"/>
                </a:solidFill>
                <a:sym typeface="Arial"/>
              </a:rPr>
              <a:t>Composed of sub-domains &amp; bounded contexts</a:t>
            </a:r>
            <a:endParaRPr lang="en-US" sz="2800" dirty="0">
              <a:solidFill>
                <a:srgbClr val="FFFFFF"/>
              </a:solidFill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4104915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Pivotal Main">
  <a:themeElements>
    <a:clrScheme name="Pivotal R2">
      <a:dk1>
        <a:srgbClr val="000000"/>
      </a:dk1>
      <a:lt1>
        <a:srgbClr val="FFFFFF"/>
      </a:lt1>
      <a:dk2>
        <a:srgbClr val="4C4C4C"/>
      </a:dk2>
      <a:lt2>
        <a:srgbClr val="B3B3B3"/>
      </a:lt2>
      <a:accent1>
        <a:srgbClr val="008774"/>
      </a:accent1>
      <a:accent2>
        <a:srgbClr val="00AE9E"/>
      </a:accent2>
      <a:accent3>
        <a:srgbClr val="1F6FB8"/>
      </a:accent3>
      <a:accent4>
        <a:srgbClr val="19B4C1"/>
      </a:accent4>
      <a:accent5>
        <a:srgbClr val="6D4076"/>
      </a:accent5>
      <a:accent6>
        <a:srgbClr val="FFC85F"/>
      </a:accent6>
      <a:hlink>
        <a:srgbClr val="18B3C0"/>
      </a:hlink>
      <a:folHlink>
        <a:srgbClr val="6C3F75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1_Pivotal Main">
  <a:themeElements>
    <a:clrScheme name="Pivotal R2">
      <a:dk1>
        <a:srgbClr val="000000"/>
      </a:dk1>
      <a:lt1>
        <a:srgbClr val="FFFFFF"/>
      </a:lt1>
      <a:dk2>
        <a:srgbClr val="4C4C4C"/>
      </a:dk2>
      <a:lt2>
        <a:srgbClr val="B3B3B3"/>
      </a:lt2>
      <a:accent1>
        <a:srgbClr val="008774"/>
      </a:accent1>
      <a:accent2>
        <a:srgbClr val="00AE9E"/>
      </a:accent2>
      <a:accent3>
        <a:srgbClr val="1F6FB8"/>
      </a:accent3>
      <a:accent4>
        <a:srgbClr val="19B4C1"/>
      </a:accent4>
      <a:accent5>
        <a:srgbClr val="6D4076"/>
      </a:accent5>
      <a:accent6>
        <a:srgbClr val="FFC85F"/>
      </a:accent6>
      <a:hlink>
        <a:srgbClr val="18B3C0"/>
      </a:hlink>
      <a:folHlink>
        <a:srgbClr val="6C3F75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30576</TotalTime>
  <Words>1394</Words>
  <Application>Microsoft Macintosh PowerPoint</Application>
  <PresentationFormat>On-screen Show (16:9)</PresentationFormat>
  <Paragraphs>280</Paragraphs>
  <Slides>45</Slides>
  <Notes>43</Notes>
  <HiddenSlides>18</HiddenSlides>
  <MMClips>0</MMClips>
  <ScaleCrop>false</ScaleCrop>
  <HeadingPairs>
    <vt:vector size="4" baseType="variant">
      <vt:variant>
        <vt:lpstr>Theme</vt:lpstr>
      </vt:variant>
      <vt:variant>
        <vt:i4>4</vt:i4>
      </vt:variant>
      <vt:variant>
        <vt:lpstr>Slide Titles</vt:lpstr>
      </vt:variant>
      <vt:variant>
        <vt:i4>45</vt:i4>
      </vt:variant>
    </vt:vector>
  </HeadingPairs>
  <TitlesOfParts>
    <vt:vector size="49" baseType="lpstr">
      <vt:lpstr>Office Theme</vt:lpstr>
      <vt:lpstr>3_Office Theme</vt:lpstr>
      <vt:lpstr>Pivotal Main</vt:lpstr>
      <vt:lpstr>1_Pivotal Main</vt:lpstr>
      <vt:lpstr>PowerPoint Presentation</vt:lpstr>
      <vt:lpstr>Agenda</vt:lpstr>
      <vt:lpstr>The Monolith</vt:lpstr>
      <vt:lpstr>PowerPoint Presentation</vt:lpstr>
      <vt:lpstr>PowerPoint Presentation</vt:lpstr>
      <vt:lpstr>Domain Driven Design</vt:lpstr>
      <vt:lpstr>Strategic Domain Driven Design</vt:lpstr>
      <vt:lpstr>Tactical Domain Driven Design</vt:lpstr>
      <vt:lpstr>Domain</vt:lpstr>
      <vt:lpstr>Sub-Domains</vt:lpstr>
      <vt:lpstr>Bounded Contexts</vt:lpstr>
      <vt:lpstr>Ubiquitous Language</vt:lpstr>
      <vt:lpstr>PowerPoint Presentation</vt:lpstr>
      <vt:lpstr>Solution</vt:lpstr>
      <vt:lpstr>Example Bounded Context</vt:lpstr>
      <vt:lpstr>Context Maps</vt:lpstr>
      <vt:lpstr>Partnership</vt:lpstr>
      <vt:lpstr>Customer Supplier</vt:lpstr>
      <vt:lpstr>Conformist</vt:lpstr>
      <vt:lpstr>Anticorruption Layer</vt:lpstr>
      <vt:lpstr>Open Host Service</vt:lpstr>
      <vt:lpstr>Published Language</vt:lpstr>
      <vt:lpstr>Manifestations of DDD</vt:lpstr>
      <vt:lpstr>Context Mapping Example</vt:lpstr>
      <vt:lpstr>PowerPoint Presentation</vt:lpstr>
      <vt:lpstr>Cloud Native Design</vt:lpstr>
      <vt:lpstr>Cloud Native Design</vt:lpstr>
      <vt:lpstr>Evaluate for 12-Factor Compliance</vt:lpstr>
      <vt:lpstr>Evaluate for the Cloud</vt:lpstr>
      <vt:lpstr>Let’s talk about SpringTrader</vt:lpstr>
      <vt:lpstr>PowerPoint Presentation</vt:lpstr>
      <vt:lpstr>PowerPoint Presentation</vt:lpstr>
      <vt:lpstr>Use Case</vt:lpstr>
      <vt:lpstr>Goals</vt:lpstr>
      <vt:lpstr>Introduce Microservice</vt:lpstr>
      <vt:lpstr>PowerPoint Presentation</vt:lpstr>
      <vt:lpstr>Service Availability</vt:lpstr>
      <vt:lpstr>Introduce</vt:lpstr>
      <vt:lpstr>PowerPoint Presentation</vt:lpstr>
      <vt:lpstr>Decompose Further (remember domains)</vt:lpstr>
      <vt:lpstr>Approach</vt:lpstr>
      <vt:lpstr>PowerPoint Presentation</vt:lpstr>
      <vt:lpstr>PowerPoint Presentation</vt:lpstr>
      <vt:lpstr>PowerPoint Presentation</vt:lpstr>
      <vt:lpstr>PowerPoint Presentation</vt:lpstr>
    </vt:vector>
  </TitlesOfParts>
  <Manager/>
  <Company>BCom</Company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Robert Brough</dc:creator>
  <cp:keywords/>
  <dc:description/>
  <cp:lastModifiedBy>Patrick Crocker</cp:lastModifiedBy>
  <cp:revision>289</cp:revision>
  <dcterms:created xsi:type="dcterms:W3CDTF">2015-10-05T21:15:00Z</dcterms:created>
  <dcterms:modified xsi:type="dcterms:W3CDTF">2017-04-24T15:32:10Z</dcterms:modified>
  <cp:category/>
</cp:coreProperties>
</file>